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4" r:id="rId2"/>
    <p:sldId id="263" r:id="rId3"/>
    <p:sldId id="260" r:id="rId4"/>
    <p:sldId id="262" r:id="rId5"/>
    <p:sldId id="259" r:id="rId6"/>
    <p:sldId id="261" r:id="rId7"/>
    <p:sldId id="257" r:id="rId8"/>
    <p:sldId id="258" r:id="rId9"/>
    <p:sldId id="266" r:id="rId10"/>
    <p:sldId id="267" r:id="rId11"/>
    <p:sldId id="269" r:id="rId12"/>
    <p:sldId id="270" r:id="rId13"/>
    <p:sldId id="271" r:id="rId14"/>
    <p:sldId id="273" r:id="rId15"/>
    <p:sldId id="272"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582A0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246" autoAdjust="0"/>
    <p:restoredTop sz="91039" autoAdjust="0"/>
  </p:normalViewPr>
  <p:slideViewPr>
    <p:cSldViewPr>
      <p:cViewPr>
        <p:scale>
          <a:sx n="33" d="100"/>
          <a:sy n="33" d="100"/>
        </p:scale>
        <p:origin x="-2244" y="-7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051074-1DEC-49C7-AE61-AF039FFBB04E}" type="datetimeFigureOut">
              <a:rPr lang="en-US" smtClean="0"/>
              <a:pPr/>
              <a:t>10/6/2014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F16DC0-CA68-4A65-8F40-16520892C7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BF16DC0-CA68-4A65-8F40-16520892C755}"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BF16DC0-CA68-4A65-8F40-16520892C755}" type="slidenum">
              <a:rPr lang="en-US" smtClean="0"/>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BF16DC0-CA68-4A65-8F40-16520892C755}" type="slidenum">
              <a:rPr lang="en-US" smtClean="0"/>
              <a:pPr/>
              <a:t>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BF16DC0-CA68-4A65-8F40-16520892C755}"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2A0FBF-AE04-4F13-9C9F-404DE69EA62B}" type="datetimeFigureOut">
              <a:rPr lang="en-US" smtClean="0"/>
              <a:pPr/>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675C7-EBC5-43B5-999F-91E9AA113A5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2A0FBF-AE04-4F13-9C9F-404DE69EA62B}" type="datetimeFigureOut">
              <a:rPr lang="en-US" smtClean="0"/>
              <a:pPr/>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675C7-EBC5-43B5-999F-91E9AA113A5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2A0FBF-AE04-4F13-9C9F-404DE69EA62B}" type="datetimeFigureOut">
              <a:rPr lang="en-US" smtClean="0"/>
              <a:pPr/>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675C7-EBC5-43B5-999F-91E9AA113A5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2A0FBF-AE04-4F13-9C9F-404DE69EA62B}" type="datetimeFigureOut">
              <a:rPr lang="en-US" smtClean="0"/>
              <a:pPr/>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675C7-EBC5-43B5-999F-91E9AA113A5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2A0FBF-AE04-4F13-9C9F-404DE69EA62B}" type="datetimeFigureOut">
              <a:rPr lang="en-US" smtClean="0"/>
              <a:pPr/>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675C7-EBC5-43B5-999F-91E9AA113A5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2A0FBF-AE04-4F13-9C9F-404DE69EA62B}" type="datetimeFigureOut">
              <a:rPr lang="en-US" smtClean="0"/>
              <a:pPr/>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675C7-EBC5-43B5-999F-91E9AA113A5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2A0FBF-AE04-4F13-9C9F-404DE69EA62B}" type="datetimeFigureOut">
              <a:rPr lang="en-US" smtClean="0"/>
              <a:pPr/>
              <a:t>10/6/2014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C675C7-EBC5-43B5-999F-91E9AA113A5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2A0FBF-AE04-4F13-9C9F-404DE69EA62B}" type="datetimeFigureOut">
              <a:rPr lang="en-US" smtClean="0"/>
              <a:pPr/>
              <a:t>10/6/2014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C675C7-EBC5-43B5-999F-91E9AA113A5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2A0FBF-AE04-4F13-9C9F-404DE69EA62B}" type="datetimeFigureOut">
              <a:rPr lang="en-US" smtClean="0"/>
              <a:pPr/>
              <a:t>10/6/2014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C675C7-EBC5-43B5-999F-91E9AA113A5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2A0FBF-AE04-4F13-9C9F-404DE69EA62B}" type="datetimeFigureOut">
              <a:rPr lang="en-US" smtClean="0"/>
              <a:pPr/>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675C7-EBC5-43B5-999F-91E9AA113A5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2A0FBF-AE04-4F13-9C9F-404DE69EA62B}" type="datetimeFigureOut">
              <a:rPr lang="en-US" smtClean="0"/>
              <a:pPr/>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675C7-EBC5-43B5-999F-91E9AA113A5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2A0FBF-AE04-4F13-9C9F-404DE69EA62B}" type="datetimeFigureOut">
              <a:rPr lang="en-US" smtClean="0"/>
              <a:pPr/>
              <a:t>10/6/2014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C675C7-EBC5-43B5-999F-91E9AA113A5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https://03950992920453721291.googlegroups.com/attach/ebecc5a12d6e287/RomansAd1.jpeg?part=0.1.1&amp;view=1&amp;vt=ANaJVrG9h3MaYq9PgalJSQLgU5bidXnxV6MlcmiMHIRzmxDyt7quUZGsLe88LKFA1xd1bDlZozw2wt7gfcxCH02iyj3qx4r6yutCZGB4dDS_3vAJUmOsyvM"/>
          <p:cNvPicPr>
            <a:picLocks noChangeAspect="1" noChangeArrowheads="1"/>
          </p:cNvPicPr>
          <p:nvPr/>
        </p:nvPicPr>
        <p:blipFill>
          <a:blip r:embed="rId2"/>
          <a:srcRect/>
          <a:stretch>
            <a:fillRect/>
          </a:stretch>
        </p:blipFill>
        <p:spPr bwMode="auto">
          <a:xfrm>
            <a:off x="0" y="-381000"/>
            <a:ext cx="9144000" cy="7480491"/>
          </a:xfrm>
          <a:prstGeom prst="rect">
            <a:avLst/>
          </a:prstGeom>
          <a:noFill/>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b="1" dirty="0" smtClean="0"/>
              <a:t>Sin’s Consequence – </a:t>
            </a:r>
            <a:r>
              <a:rPr lang="en-US" dirty="0" smtClean="0"/>
              <a:t>(Rom. 3.9-20)</a:t>
            </a:r>
            <a:br>
              <a:rPr lang="en-US" dirty="0" smtClean="0"/>
            </a:br>
            <a:endParaRPr lang="en-US" dirty="0"/>
          </a:p>
        </p:txBody>
      </p:sp>
      <p:sp>
        <p:nvSpPr>
          <p:cNvPr id="3" name="Content Placeholder 2"/>
          <p:cNvSpPr>
            <a:spLocks noGrp="1"/>
          </p:cNvSpPr>
          <p:nvPr>
            <p:ph idx="1"/>
          </p:nvPr>
        </p:nvSpPr>
        <p:spPr>
          <a:xfrm>
            <a:off x="0" y="609600"/>
            <a:ext cx="9144000" cy="6248400"/>
          </a:xfrm>
        </p:spPr>
        <p:txBody>
          <a:bodyPr>
            <a:normAutofit fontScale="85000" lnSpcReduction="10000"/>
          </a:bodyPr>
          <a:lstStyle/>
          <a:p>
            <a:r>
              <a:rPr lang="en-US" dirty="0" smtClean="0"/>
              <a:t>“</a:t>
            </a:r>
            <a:r>
              <a:rPr lang="en-US" b="1" baseline="30000" dirty="0" smtClean="0">
                <a:solidFill>
                  <a:srgbClr val="FF0000"/>
                </a:solidFill>
              </a:rPr>
              <a:t>9 </a:t>
            </a:r>
            <a:r>
              <a:rPr lang="en-US" dirty="0" smtClean="0"/>
              <a:t>What then?  Are we Jews any better off?  No, not at all!  For we have already charged that all, both Jews and Greeks, are under sin, </a:t>
            </a:r>
            <a:r>
              <a:rPr lang="en-US" b="1" baseline="30000" dirty="0" smtClean="0">
                <a:solidFill>
                  <a:srgbClr val="FF0000"/>
                </a:solidFill>
              </a:rPr>
              <a:t>10</a:t>
            </a:r>
            <a:r>
              <a:rPr lang="en-US" baseline="30000" dirty="0" smtClean="0"/>
              <a:t> </a:t>
            </a:r>
            <a:r>
              <a:rPr lang="en-US" dirty="0" smtClean="0"/>
              <a:t>as it is written: ‘None is righteous, no, not one; </a:t>
            </a:r>
            <a:r>
              <a:rPr lang="en-US" b="1" baseline="30000" dirty="0" smtClean="0">
                <a:solidFill>
                  <a:srgbClr val="FF0000"/>
                </a:solidFill>
              </a:rPr>
              <a:t>11</a:t>
            </a:r>
            <a:r>
              <a:rPr lang="en-US" baseline="30000" dirty="0" smtClean="0"/>
              <a:t> </a:t>
            </a:r>
            <a:r>
              <a:rPr lang="en-US" dirty="0" smtClean="0"/>
              <a:t>no one understands; no one seeks for God.  </a:t>
            </a:r>
            <a:r>
              <a:rPr lang="en-US" b="1" baseline="30000" dirty="0" smtClean="0">
                <a:solidFill>
                  <a:srgbClr val="FF0000"/>
                </a:solidFill>
              </a:rPr>
              <a:t>12</a:t>
            </a:r>
            <a:r>
              <a:rPr lang="en-US" baseline="30000" dirty="0" smtClean="0"/>
              <a:t> </a:t>
            </a:r>
            <a:r>
              <a:rPr lang="en-US" dirty="0" smtClean="0"/>
              <a:t>All have turned aside; together they have become worthless; no one does good, not even one.  </a:t>
            </a:r>
            <a:r>
              <a:rPr lang="en-US" b="1" baseline="30000" dirty="0" smtClean="0">
                <a:solidFill>
                  <a:srgbClr val="FF0000"/>
                </a:solidFill>
              </a:rPr>
              <a:t>13</a:t>
            </a:r>
            <a:r>
              <a:rPr lang="en-US" baseline="30000" dirty="0" smtClean="0"/>
              <a:t> </a:t>
            </a:r>
            <a:r>
              <a:rPr lang="en-US" dirty="0" smtClean="0"/>
              <a:t>Their throat is an open grave; they use their tongues to deceive.  The venom of asps is under their lips.  </a:t>
            </a:r>
            <a:r>
              <a:rPr lang="en-US" b="1" baseline="30000" dirty="0" smtClean="0">
                <a:solidFill>
                  <a:srgbClr val="FF0000"/>
                </a:solidFill>
              </a:rPr>
              <a:t>14</a:t>
            </a:r>
            <a:r>
              <a:rPr lang="en-US" baseline="30000" dirty="0" smtClean="0"/>
              <a:t> </a:t>
            </a:r>
            <a:r>
              <a:rPr lang="en-US" dirty="0" smtClean="0"/>
              <a:t>Their mouth is full of curses and bitterness.  </a:t>
            </a:r>
            <a:r>
              <a:rPr lang="en-US" b="1" baseline="30000" dirty="0" smtClean="0">
                <a:solidFill>
                  <a:srgbClr val="FF0000"/>
                </a:solidFill>
              </a:rPr>
              <a:t>15</a:t>
            </a:r>
            <a:r>
              <a:rPr lang="en-US" baseline="30000" dirty="0" smtClean="0"/>
              <a:t> </a:t>
            </a:r>
            <a:r>
              <a:rPr lang="en-US" dirty="0" smtClean="0"/>
              <a:t>Their feet are swift to shed blood; </a:t>
            </a:r>
            <a:r>
              <a:rPr lang="en-US" b="1" baseline="30000" dirty="0" smtClean="0">
                <a:solidFill>
                  <a:srgbClr val="FF0000"/>
                </a:solidFill>
              </a:rPr>
              <a:t>16</a:t>
            </a:r>
            <a:r>
              <a:rPr lang="en-US" baseline="30000" dirty="0" smtClean="0"/>
              <a:t> </a:t>
            </a:r>
            <a:r>
              <a:rPr lang="en-US" dirty="0" smtClean="0"/>
              <a:t>in their paths are ruin and misery, </a:t>
            </a:r>
            <a:r>
              <a:rPr lang="en-US" b="1" baseline="30000" dirty="0" smtClean="0">
                <a:solidFill>
                  <a:srgbClr val="FF0000"/>
                </a:solidFill>
              </a:rPr>
              <a:t>17</a:t>
            </a:r>
            <a:r>
              <a:rPr lang="en-US" baseline="30000" dirty="0" smtClean="0"/>
              <a:t> </a:t>
            </a:r>
            <a:r>
              <a:rPr lang="en-US" dirty="0" smtClean="0"/>
              <a:t>and the way of peace they have not known.  </a:t>
            </a:r>
            <a:r>
              <a:rPr lang="en-US" b="1" baseline="30000" dirty="0" smtClean="0">
                <a:solidFill>
                  <a:srgbClr val="FF0000"/>
                </a:solidFill>
              </a:rPr>
              <a:t>18</a:t>
            </a:r>
            <a:r>
              <a:rPr lang="en-US" baseline="30000" dirty="0" smtClean="0"/>
              <a:t> </a:t>
            </a:r>
            <a:r>
              <a:rPr lang="en-US" dirty="0" smtClean="0"/>
              <a:t>There is no fear of God before their eyes.’ </a:t>
            </a:r>
            <a:r>
              <a:rPr lang="en-US" b="1" baseline="30000" dirty="0" smtClean="0">
                <a:solidFill>
                  <a:srgbClr val="FF0000"/>
                </a:solidFill>
              </a:rPr>
              <a:t>19</a:t>
            </a:r>
            <a:r>
              <a:rPr lang="en-US" dirty="0" smtClean="0"/>
              <a:t> Now we know that whatever the law says it speaks to those who are under the law, so that every mouth may be stopped, and the whole world may be held accountable to God.  </a:t>
            </a:r>
            <a:r>
              <a:rPr lang="en-US" b="1" baseline="30000" dirty="0" smtClean="0">
                <a:solidFill>
                  <a:srgbClr val="FF0000"/>
                </a:solidFill>
              </a:rPr>
              <a:t>20</a:t>
            </a:r>
            <a:r>
              <a:rPr lang="en-US" baseline="30000" dirty="0" smtClean="0"/>
              <a:t> </a:t>
            </a:r>
            <a:r>
              <a:rPr lang="en-US" dirty="0" smtClean="0"/>
              <a:t>For by works of the law no human being will be justified in his sight, since through the law comes knowledge of sin.”  (Rom. 3:9-20)</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b="1" dirty="0" smtClean="0">
                <a:latin typeface="Times New Roman" pitchFamily="18" charset="0"/>
                <a:cs typeface="Times New Roman" pitchFamily="18" charset="0"/>
              </a:rPr>
              <a:t>Psalms, Isaiah &amp; Ecclesiastes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0" y="762000"/>
            <a:ext cx="9144000" cy="6096000"/>
          </a:xfrm>
        </p:spPr>
        <p:txBody>
          <a:bodyPr>
            <a:normAutofit fontScale="92500" lnSpcReduction="20000"/>
          </a:bodyPr>
          <a:lstStyle/>
          <a:p>
            <a:pPr>
              <a:buFont typeface="Wingdings" pitchFamily="2" charset="2"/>
              <a:buChar char="Ø"/>
            </a:pPr>
            <a:r>
              <a:rPr lang="en-US" dirty="0" smtClean="0"/>
              <a:t>In </a:t>
            </a:r>
            <a:r>
              <a:rPr lang="en-US" b="1" dirty="0" smtClean="0">
                <a:solidFill>
                  <a:srgbClr val="FF0000"/>
                </a:solidFill>
              </a:rPr>
              <a:t>vs.10-12</a:t>
            </a:r>
            <a:r>
              <a:rPr lang="en-US" dirty="0" smtClean="0"/>
              <a:t> we are confronted with the</a:t>
            </a:r>
            <a:r>
              <a:rPr lang="en-US" b="1" dirty="0" smtClean="0"/>
              <a:t> universality and deplorable pervasiveness of sin </a:t>
            </a:r>
            <a:r>
              <a:rPr lang="en-US" dirty="0" smtClean="0"/>
              <a:t>(</a:t>
            </a:r>
            <a:r>
              <a:rPr lang="en-US" dirty="0" err="1" smtClean="0"/>
              <a:t>Ecc</a:t>
            </a:r>
            <a:r>
              <a:rPr lang="en-US" dirty="0" smtClean="0"/>
              <a:t>. 7:20, Ps. 14:1-3, 53:1-3).  Paul’s use of law here most probably relates to </a:t>
            </a:r>
            <a:r>
              <a:rPr lang="en-US" b="1" dirty="0" smtClean="0"/>
              <a:t>the whole of the O.T. </a:t>
            </a:r>
            <a:r>
              <a:rPr lang="en-US" dirty="0" smtClean="0"/>
              <a:t>and not to a more restricted meaning</a:t>
            </a:r>
          </a:p>
          <a:p>
            <a:pPr>
              <a:buFont typeface="Wingdings" pitchFamily="2" charset="2"/>
              <a:buChar char="Ø"/>
            </a:pPr>
            <a:r>
              <a:rPr lang="en-US" dirty="0" smtClean="0"/>
              <a:t>In</a:t>
            </a:r>
            <a:r>
              <a:rPr lang="en-US" b="1" dirty="0" smtClean="0"/>
              <a:t> </a:t>
            </a:r>
            <a:r>
              <a:rPr lang="en-US" b="1" dirty="0" smtClean="0">
                <a:solidFill>
                  <a:srgbClr val="FF0000"/>
                </a:solidFill>
              </a:rPr>
              <a:t>vs.13-14</a:t>
            </a:r>
            <a:r>
              <a:rPr lang="en-US" b="1" dirty="0" smtClean="0"/>
              <a:t> </a:t>
            </a:r>
            <a:r>
              <a:rPr lang="en-US" dirty="0" smtClean="0"/>
              <a:t>Paul uses the specific example of the sin of the tongue (Ps. 5:9 ; 140:3 ; 10:7).  Overall there are </a:t>
            </a:r>
            <a:r>
              <a:rPr lang="en-US" b="1" dirty="0" smtClean="0"/>
              <a:t>6 bodily parts used to illustrate our sinfulness</a:t>
            </a:r>
            <a:r>
              <a:rPr lang="en-US" dirty="0" smtClean="0"/>
              <a:t> –  (feet, eyes &amp; 4 parts dealing with speech)</a:t>
            </a:r>
          </a:p>
          <a:p>
            <a:pPr>
              <a:buFont typeface="Wingdings" pitchFamily="2" charset="2"/>
              <a:buChar char="Ø"/>
            </a:pPr>
            <a:r>
              <a:rPr lang="en-US" dirty="0" smtClean="0"/>
              <a:t>In </a:t>
            </a:r>
            <a:r>
              <a:rPr lang="en-US" b="1" dirty="0" smtClean="0">
                <a:solidFill>
                  <a:srgbClr val="FF0000"/>
                </a:solidFill>
              </a:rPr>
              <a:t>vs.15-18</a:t>
            </a:r>
            <a:r>
              <a:rPr lang="en-US" dirty="0" smtClean="0"/>
              <a:t> Paul addresses the </a:t>
            </a:r>
            <a:r>
              <a:rPr lang="en-US" b="1" dirty="0" smtClean="0"/>
              <a:t>sinful ways in which we conduct our lives </a:t>
            </a:r>
            <a:r>
              <a:rPr lang="en-US" dirty="0" smtClean="0"/>
              <a:t>(Isa.59:7, 8  Ps.36:1).  Human war provides us with a blatant example, but sin manifests in more subtle ways as well.  </a:t>
            </a:r>
          </a:p>
          <a:p>
            <a:pPr>
              <a:buFont typeface="Wingdings" pitchFamily="2" charset="2"/>
              <a:buChar char="Ø"/>
            </a:pPr>
            <a:r>
              <a:rPr lang="en-US" dirty="0" smtClean="0"/>
              <a:t>In </a:t>
            </a:r>
            <a:r>
              <a:rPr lang="en-US" b="1" dirty="0" smtClean="0">
                <a:solidFill>
                  <a:srgbClr val="FF0000"/>
                </a:solidFill>
              </a:rPr>
              <a:t>vs. 19-20 </a:t>
            </a:r>
            <a:r>
              <a:rPr lang="en-US" dirty="0" smtClean="0"/>
              <a:t>the </a:t>
            </a:r>
            <a:r>
              <a:rPr lang="en-US" b="1" dirty="0" smtClean="0"/>
              <a:t>whole world signifies the inclusion of the Gentiles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The Question Revised</a:t>
            </a:r>
            <a:endParaRPr lang="en-US" dirty="0"/>
          </a:p>
        </p:txBody>
      </p:sp>
      <p:sp>
        <p:nvSpPr>
          <p:cNvPr id="3" name="Content Placeholder 2"/>
          <p:cNvSpPr>
            <a:spLocks noGrp="1"/>
          </p:cNvSpPr>
          <p:nvPr>
            <p:ph idx="1"/>
          </p:nvPr>
        </p:nvSpPr>
        <p:spPr>
          <a:xfrm>
            <a:off x="152400" y="914400"/>
            <a:ext cx="8991600" cy="5943601"/>
          </a:xfrm>
        </p:spPr>
        <p:txBody>
          <a:bodyPr>
            <a:normAutofit/>
          </a:bodyPr>
          <a:lstStyle/>
          <a:p>
            <a:pPr lvl="0">
              <a:buNone/>
            </a:pPr>
            <a:r>
              <a:rPr lang="en-US" dirty="0" smtClean="0"/>
              <a:t>Strangely, Paul asks the same question from before but seems to </a:t>
            </a:r>
            <a:r>
              <a:rPr lang="en-US" b="1" dirty="0" smtClean="0"/>
              <a:t>reverse his proposition </a:t>
            </a:r>
            <a:r>
              <a:rPr lang="en-US" dirty="0" smtClean="0"/>
              <a:t>concerning the Jewish advantage.  He uses both the positive and negative statements to confirm that the presence of sin is overwhelmingly pervasive.  </a:t>
            </a:r>
            <a:r>
              <a:rPr lang="en-US" b="1" dirty="0" smtClean="0"/>
              <a:t>When sin is present righteousness is absent</a:t>
            </a:r>
            <a:r>
              <a:rPr lang="en-US" dirty="0" smtClean="0"/>
              <a:t>. </a:t>
            </a:r>
          </a:p>
          <a:p>
            <a:pPr marL="514350" indent="-514350">
              <a:buClr>
                <a:srgbClr val="C00000"/>
              </a:buClr>
              <a:buFont typeface="+mj-lt"/>
              <a:buAutoNum type="arabicParenR"/>
            </a:pPr>
            <a:r>
              <a:rPr lang="en-US" b="1" dirty="0" smtClean="0">
                <a:solidFill>
                  <a:srgbClr val="0000FF"/>
                </a:solidFill>
              </a:rPr>
              <a:t>Sin’s essential nature does violence to the nature of God</a:t>
            </a:r>
            <a:r>
              <a:rPr lang="en-US" dirty="0" smtClean="0"/>
              <a:t>, therefore at its core resides ungodliness.  </a:t>
            </a:r>
          </a:p>
          <a:p>
            <a:pPr marL="514350" indent="-514350">
              <a:buClr>
                <a:srgbClr val="00B050"/>
              </a:buClr>
              <a:buFont typeface="+mj-lt"/>
              <a:buAutoNum type="arabicParenR"/>
            </a:pPr>
            <a:r>
              <a:rPr lang="en-US" b="1" dirty="0" smtClean="0">
                <a:solidFill>
                  <a:schemeClr val="accent6">
                    <a:lumMod val="75000"/>
                  </a:schemeClr>
                </a:solidFill>
              </a:rPr>
              <a:t>Sin affects the whole nature of mankind</a:t>
            </a:r>
            <a:r>
              <a:rPr lang="en-US" dirty="0" smtClean="0"/>
              <a:t>, every part for it is pervasive – ‘total depravity’</a:t>
            </a:r>
          </a:p>
          <a:p>
            <a:pPr marL="514350" indent="-514350">
              <a:buClr>
                <a:srgbClr val="FF0000"/>
              </a:buClr>
              <a:buFont typeface="+mj-lt"/>
              <a:buAutoNum type="arabicParenR"/>
            </a:pPr>
            <a:r>
              <a:rPr lang="en-US" b="1" dirty="0" smtClean="0">
                <a:solidFill>
                  <a:srgbClr val="FF0000"/>
                </a:solidFill>
              </a:rPr>
              <a:t>Sin is universal </a:t>
            </a:r>
            <a:r>
              <a:rPr lang="en-US" dirty="0" smtClean="0"/>
              <a:t>&amp;</a:t>
            </a:r>
            <a:r>
              <a:rPr lang="en-US" b="1" dirty="0" smtClean="0">
                <a:solidFill>
                  <a:srgbClr val="FF0000"/>
                </a:solidFill>
              </a:rPr>
              <a:t> </a:t>
            </a:r>
            <a:r>
              <a:rPr lang="en-US" dirty="0" smtClean="0"/>
              <a:t>O.T. teaching confirms this</a:t>
            </a:r>
            <a:r>
              <a:rPr lang="en-US" b="1" dirty="0" smtClean="0"/>
              <a:t>.</a:t>
            </a:r>
          </a:p>
          <a:p>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Total Depravity</a:t>
            </a:r>
            <a:endParaRPr lang="en-US" dirty="0"/>
          </a:p>
        </p:txBody>
      </p:sp>
      <p:sp>
        <p:nvSpPr>
          <p:cNvPr id="3" name="Content Placeholder 2"/>
          <p:cNvSpPr>
            <a:spLocks noGrp="1"/>
          </p:cNvSpPr>
          <p:nvPr>
            <p:ph idx="1"/>
          </p:nvPr>
        </p:nvSpPr>
        <p:spPr>
          <a:xfrm>
            <a:off x="457200" y="1447800"/>
            <a:ext cx="8229600" cy="4953000"/>
          </a:xfrm>
        </p:spPr>
        <p:txBody>
          <a:bodyPr>
            <a:normAutofit lnSpcReduction="10000"/>
          </a:bodyPr>
          <a:lstStyle/>
          <a:p>
            <a:pPr lvl="0">
              <a:buNone/>
            </a:pPr>
            <a:r>
              <a:rPr lang="en-US" dirty="0" smtClean="0"/>
              <a:t>Paul moves us forward toward this undeniable conclusion that all, both Jews and Gentiles alike, are under the just condemnation of sin </a:t>
            </a:r>
            <a:r>
              <a:rPr lang="en-US" dirty="0" smtClean="0">
                <a:solidFill>
                  <a:srgbClr val="FF0000"/>
                </a:solidFill>
              </a:rPr>
              <a:t>(3:9)</a:t>
            </a:r>
            <a:r>
              <a:rPr lang="en-US" dirty="0" smtClean="0"/>
              <a:t>.</a:t>
            </a:r>
            <a:r>
              <a:rPr lang="en-US" dirty="0" smtClean="0">
                <a:solidFill>
                  <a:srgbClr val="FF0000"/>
                </a:solidFill>
              </a:rPr>
              <a:t>  </a:t>
            </a:r>
          </a:p>
          <a:p>
            <a:pPr>
              <a:buFont typeface="Wingdings" pitchFamily="2" charset="2"/>
              <a:buChar char="q"/>
            </a:pPr>
            <a:r>
              <a:rPr lang="en-US" dirty="0" smtClean="0"/>
              <a:t> </a:t>
            </a:r>
            <a:r>
              <a:rPr lang="en-US" b="1" i="1" dirty="0" smtClean="0"/>
              <a:t>“Who can say, ‘I have made my heart pure; I am clean from my sin’?”               </a:t>
            </a:r>
            <a:r>
              <a:rPr lang="en-US" b="1" dirty="0" smtClean="0"/>
              <a:t> </a:t>
            </a:r>
          </a:p>
          <a:p>
            <a:pPr>
              <a:buNone/>
            </a:pPr>
            <a:r>
              <a:rPr lang="en-US" b="1" dirty="0" smtClean="0">
                <a:solidFill>
                  <a:srgbClr val="FF0000"/>
                </a:solidFill>
              </a:rPr>
              <a:t>							</a:t>
            </a:r>
            <a:r>
              <a:rPr lang="en-US" dirty="0" smtClean="0">
                <a:solidFill>
                  <a:srgbClr val="FF0000"/>
                </a:solidFill>
              </a:rPr>
              <a:t>(Prov. 20:9)</a:t>
            </a:r>
          </a:p>
          <a:p>
            <a:pPr>
              <a:buFont typeface="Wingdings" pitchFamily="2" charset="2"/>
              <a:buChar char="q"/>
            </a:pPr>
            <a:r>
              <a:rPr lang="en-US" b="1" dirty="0" smtClean="0"/>
              <a:t> </a:t>
            </a:r>
            <a:r>
              <a:rPr lang="en-US" b="1" i="1" dirty="0" smtClean="0"/>
              <a:t>“Surely there is not a righteous man on earth who does good and never sins.”</a:t>
            </a:r>
            <a:r>
              <a:rPr lang="en-US" b="1" dirty="0" smtClean="0"/>
              <a:t> </a:t>
            </a:r>
          </a:p>
          <a:p>
            <a:pPr>
              <a:buNone/>
            </a:pPr>
            <a:r>
              <a:rPr lang="en-US" b="1" dirty="0" smtClean="0">
                <a:solidFill>
                  <a:srgbClr val="FF0000"/>
                </a:solidFill>
              </a:rPr>
              <a:t> 							</a:t>
            </a:r>
            <a:r>
              <a:rPr lang="en-US" dirty="0" smtClean="0">
                <a:solidFill>
                  <a:srgbClr val="FF0000"/>
                </a:solidFill>
              </a:rPr>
              <a:t>(Eccl. 7:20)</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p:cTn id="1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1000" fill="hold"/>
                                        <p:tgtEl>
                                          <p:spTgt spid="3">
                                            <p:txEl>
                                              <p:pRg st="3" end="3"/>
                                            </p:txEl>
                                          </p:spTgt>
                                        </p:tgtEl>
                                        <p:attrNameLst>
                                          <p:attrName>ppt_h</p:attrName>
                                        </p:attrNameLst>
                                      </p:cBhvr>
                                      <p:tavLst>
                                        <p:tav tm="0">
                                          <p:val>
                                            <p:flt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b="1" dirty="0" smtClean="0"/>
              <a:t>Sin Touches Us In Every Part</a:t>
            </a:r>
            <a:endParaRPr lang="en-US" b="1" dirty="0"/>
          </a:p>
        </p:txBody>
      </p:sp>
      <p:sp>
        <p:nvSpPr>
          <p:cNvPr id="3" name="Content Placeholder 2"/>
          <p:cNvSpPr>
            <a:spLocks noGrp="1"/>
          </p:cNvSpPr>
          <p:nvPr>
            <p:ph idx="1"/>
          </p:nvPr>
        </p:nvSpPr>
        <p:spPr>
          <a:xfrm>
            <a:off x="457200" y="990600"/>
            <a:ext cx="8229600" cy="5867400"/>
          </a:xfrm>
        </p:spPr>
        <p:txBody>
          <a:bodyPr>
            <a:normAutofit fontScale="92500" lnSpcReduction="10000"/>
          </a:bodyPr>
          <a:lstStyle/>
          <a:p>
            <a:pPr lvl="0">
              <a:spcBef>
                <a:spcPts val="1200"/>
              </a:spcBef>
              <a:buNone/>
            </a:pPr>
            <a:r>
              <a:rPr lang="en-US" dirty="0" smtClean="0"/>
              <a:t>Paul’s universal aim is unmistakable: the human race is ‘Totally Depraved’!   </a:t>
            </a:r>
          </a:p>
          <a:p>
            <a:pPr algn="ctr">
              <a:spcBef>
                <a:spcPts val="1200"/>
              </a:spcBef>
              <a:buNone/>
            </a:pPr>
            <a:r>
              <a:rPr lang="en-US" b="1" i="1" dirty="0" smtClean="0"/>
              <a:t>“All both Jews and Greeks…”  </a:t>
            </a:r>
          </a:p>
          <a:p>
            <a:pPr algn="ctr">
              <a:buNone/>
            </a:pPr>
            <a:r>
              <a:rPr lang="en-US" b="1" i="1" dirty="0" smtClean="0"/>
              <a:t>“None is… No not one…”  </a:t>
            </a:r>
          </a:p>
          <a:p>
            <a:pPr algn="ctr">
              <a:buNone/>
            </a:pPr>
            <a:r>
              <a:rPr lang="en-US" b="1" i="1" dirty="0" smtClean="0"/>
              <a:t>“No one …” </a:t>
            </a:r>
          </a:p>
          <a:p>
            <a:pPr algn="ctr">
              <a:buNone/>
            </a:pPr>
            <a:r>
              <a:rPr lang="en-US" b="1" i="1" dirty="0" smtClean="0"/>
              <a:t>“No one …”</a:t>
            </a:r>
          </a:p>
          <a:p>
            <a:pPr algn="ctr">
              <a:buNone/>
            </a:pPr>
            <a:r>
              <a:rPr lang="en-US" b="1" i="1" dirty="0" smtClean="0"/>
              <a:t>“All have … together they have  </a:t>
            </a:r>
          </a:p>
          <a:p>
            <a:pPr algn="ctr">
              <a:buNone/>
            </a:pPr>
            <a:r>
              <a:rPr lang="en-US" b="1" i="1" dirty="0" smtClean="0"/>
              <a:t>“No one … Not even one…”  </a:t>
            </a:r>
          </a:p>
          <a:p>
            <a:pPr algn="ctr">
              <a:buNone/>
            </a:pPr>
            <a:r>
              <a:rPr lang="en-US" b="1" i="1" dirty="0" smtClean="0"/>
              <a:t>“every mouth …"</a:t>
            </a:r>
          </a:p>
          <a:p>
            <a:pPr algn="ctr">
              <a:buNone/>
            </a:pPr>
            <a:r>
              <a:rPr lang="en-US" b="1" i="1" dirty="0" smtClean="0"/>
              <a:t> “… the whole world…”  </a:t>
            </a:r>
          </a:p>
          <a:p>
            <a:pPr algn="ctr">
              <a:buNone/>
            </a:pPr>
            <a:r>
              <a:rPr lang="en-US" b="1" i="1" dirty="0" smtClean="0"/>
              <a:t>“…no human being…” </a:t>
            </a:r>
            <a:r>
              <a:rPr lang="en-US" dirty="0" smtClean="0"/>
              <a:t>(‘no flesh’)</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1000"/>
                                        <p:tgtEl>
                                          <p:spTgt spid="3">
                                            <p:txEl>
                                              <p:pRg st="4" end="4"/>
                                            </p:txEl>
                                          </p:spTgt>
                                        </p:tgtEl>
                                      </p:cBhvr>
                                    </p:animEffect>
                                    <p:anim calcmode="lin" valueType="num">
                                      <p:cBhvr>
                                        <p:cTn id="2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7" presetClass="entr" presetSubtype="0"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7" presetClass="entr" presetSubtype="0" fill="hold"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7" presetClass="entr" presetSubtype="0" fill="hold"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7" presetClass="entr" presetSubtype="0" fill="hold" nodeType="after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2" fill="hold">
                            <p:stCondLst>
                              <p:cond delay="8000"/>
                            </p:stCondLst>
                            <p:childTnLst>
                              <p:par>
                                <p:cTn id="53" presetID="47" presetClass="entr" presetSubtype="0" fill="hold" nodeType="after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fade">
                                      <p:cBhvr>
                                        <p:cTn id="55" dur="1000"/>
                                        <p:tgtEl>
                                          <p:spTgt spid="3">
                                            <p:txEl>
                                              <p:pRg st="9" end="9"/>
                                            </p:txEl>
                                          </p:spTgt>
                                        </p:tgtEl>
                                      </p:cBhvr>
                                    </p:animEffect>
                                    <p:anim calcmode="lin" valueType="num">
                                      <p:cBhvr>
                                        <p:cTn id="5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Total Depravity</a:t>
            </a:r>
            <a:endParaRPr lang="en-US" dirty="0"/>
          </a:p>
        </p:txBody>
      </p:sp>
      <p:sp>
        <p:nvSpPr>
          <p:cNvPr id="3" name="Content Placeholder 2"/>
          <p:cNvSpPr>
            <a:spLocks noGrp="1"/>
          </p:cNvSpPr>
          <p:nvPr>
            <p:ph idx="1"/>
          </p:nvPr>
        </p:nvSpPr>
        <p:spPr>
          <a:xfrm>
            <a:off x="228600" y="1524000"/>
            <a:ext cx="8610600" cy="5334000"/>
          </a:xfrm>
        </p:spPr>
        <p:txBody>
          <a:bodyPr>
            <a:normAutofit/>
          </a:bodyPr>
          <a:lstStyle/>
          <a:p>
            <a:pPr lvl="0">
              <a:buNone/>
            </a:pPr>
            <a:r>
              <a:rPr lang="en-US" dirty="0" smtClean="0"/>
              <a:t>Paul opposed any trust in merit, the reliance upon moral good works --- our methods of self-salvation.  </a:t>
            </a:r>
          </a:p>
          <a:p>
            <a:pPr>
              <a:buFont typeface="Wingdings" pitchFamily="2" charset="2"/>
              <a:buChar char="q"/>
            </a:pPr>
            <a:r>
              <a:rPr lang="en-US" b="1" i="1" dirty="0" smtClean="0"/>
              <a:t>“Transgression speaks to the wicked deep in his heart; there is no fear of God before his eyes</a:t>
            </a:r>
            <a:r>
              <a:rPr lang="en-US" b="1" dirty="0" smtClean="0"/>
              <a:t>.”  </a:t>
            </a:r>
          </a:p>
          <a:p>
            <a:pPr>
              <a:buNone/>
            </a:pPr>
            <a:r>
              <a:rPr lang="en-US" b="1" dirty="0" smtClean="0"/>
              <a:t>                                                                  </a:t>
            </a:r>
            <a:r>
              <a:rPr lang="en-US" dirty="0" smtClean="0">
                <a:solidFill>
                  <a:srgbClr val="FF0000"/>
                </a:solidFill>
              </a:rPr>
              <a:t>(Ps. 36:1)</a:t>
            </a:r>
          </a:p>
          <a:p>
            <a:pPr>
              <a:buFont typeface="Wingdings" pitchFamily="2" charset="2"/>
              <a:buChar char="q"/>
            </a:pPr>
            <a:r>
              <a:rPr lang="en-US" b="1" i="1" dirty="0" smtClean="0"/>
              <a:t>“The human heart is deceitful above all things, and desperately sick; who can understand it?”</a:t>
            </a:r>
          </a:p>
          <a:p>
            <a:pPr>
              <a:buNone/>
            </a:pPr>
            <a:r>
              <a:rPr lang="en-US" b="1" i="1" dirty="0" smtClean="0"/>
              <a:t>                                                                   </a:t>
            </a:r>
            <a:r>
              <a:rPr lang="en-US" dirty="0" smtClean="0">
                <a:solidFill>
                  <a:srgbClr val="FF0000"/>
                </a:solidFill>
              </a:rPr>
              <a:t>(Jer. 17:9)</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p:cTn id="1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1000" fill="hold"/>
                                        <p:tgtEl>
                                          <p:spTgt spid="3">
                                            <p:txEl>
                                              <p:pRg st="3" end="3"/>
                                            </p:txEl>
                                          </p:spTgt>
                                        </p:tgtEl>
                                        <p:attrNameLst>
                                          <p:attrName>ppt_h</p:attrName>
                                        </p:attrNameLst>
                                      </p:cBhvr>
                                      <p:tavLst>
                                        <p:tav tm="0">
                                          <p:val>
                                            <p:flt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582A04"/>
                </a:solidFill>
              </a:rPr>
              <a:t>Discussion Questions</a:t>
            </a:r>
            <a:r>
              <a:rPr lang="en-US" b="1" dirty="0" smtClean="0"/>
              <a:t>:</a:t>
            </a:r>
            <a:endParaRPr lang="en-US" dirty="0"/>
          </a:p>
        </p:txBody>
      </p:sp>
      <p:sp>
        <p:nvSpPr>
          <p:cNvPr id="3" name="Content Placeholder 2"/>
          <p:cNvSpPr>
            <a:spLocks noGrp="1"/>
          </p:cNvSpPr>
          <p:nvPr>
            <p:ph idx="1"/>
          </p:nvPr>
        </p:nvSpPr>
        <p:spPr>
          <a:xfrm>
            <a:off x="457200" y="1447800"/>
            <a:ext cx="8229600" cy="5029200"/>
          </a:xfrm>
        </p:spPr>
        <p:txBody>
          <a:bodyPr>
            <a:normAutofit/>
          </a:bodyPr>
          <a:lstStyle/>
          <a:p>
            <a:pPr marL="914400" lvl="0" indent="-514350">
              <a:spcBef>
                <a:spcPts val="1200"/>
              </a:spcBef>
              <a:buClr>
                <a:srgbClr val="FF0000"/>
              </a:buClr>
              <a:buSzPct val="100000"/>
              <a:buFont typeface="+mj-lt"/>
              <a:buAutoNum type="arabicPeriod"/>
            </a:pPr>
            <a:r>
              <a:rPr lang="en-US" b="1" dirty="0" smtClean="0"/>
              <a:t>How is it consistent to say that the Jews have an advantage and yet they are not better off?</a:t>
            </a:r>
          </a:p>
          <a:p>
            <a:pPr marL="914400" lvl="0" indent="-514350">
              <a:spcBef>
                <a:spcPts val="1200"/>
              </a:spcBef>
              <a:buClr>
                <a:srgbClr val="FF0000"/>
              </a:buClr>
              <a:buSzPct val="100000"/>
              <a:buFont typeface="+mj-lt"/>
              <a:buAutoNum type="arabicPeriod"/>
            </a:pPr>
            <a:r>
              <a:rPr lang="en-US" b="1" dirty="0" smtClean="0"/>
              <a:t>Discuss the true meaning of Paul’s conclusions about sin –</a:t>
            </a:r>
            <a:r>
              <a:rPr lang="en-US" dirty="0" smtClean="0"/>
              <a:t> (</a:t>
            </a:r>
            <a:r>
              <a:rPr lang="en-US" dirty="0" err="1" smtClean="0"/>
              <a:t>eg</a:t>
            </a:r>
            <a:r>
              <a:rPr lang="en-US" dirty="0" smtClean="0"/>
              <a:t>. the true meaning of </a:t>
            </a:r>
            <a:r>
              <a:rPr lang="en-US" b="1" dirty="0" smtClean="0">
                <a:solidFill>
                  <a:srgbClr val="0000FF"/>
                </a:solidFill>
              </a:rPr>
              <a:t>‘Total Depravity’</a:t>
            </a:r>
            <a:r>
              <a:rPr lang="en-US" dirty="0" smtClean="0"/>
              <a:t>)</a:t>
            </a:r>
          </a:p>
          <a:p>
            <a:pPr marL="914400" lvl="0" indent="-514350">
              <a:spcBef>
                <a:spcPts val="1200"/>
              </a:spcBef>
              <a:buClr>
                <a:srgbClr val="FF0000"/>
              </a:buClr>
              <a:buSzPct val="100000"/>
              <a:buFont typeface="+mj-lt"/>
              <a:buAutoNum type="arabicPeriod"/>
            </a:pPr>
            <a:r>
              <a:rPr lang="en-US" b="1" dirty="0" smtClean="0"/>
              <a:t>What are some contemporary parallels to Jewish trust in their inherited birthright as the basis for salvation?</a:t>
            </a: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hape 43"/>
          <p:cNvSpPr/>
          <p:nvPr/>
        </p:nvSpPr>
        <p:spPr>
          <a:xfrm>
            <a:off x="1744886" y="6170414"/>
            <a:ext cx="849589" cy="533796"/>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p>
            <a:pPr defTabSz="321457">
              <a:defRPr sz="1800"/>
            </a:pPr>
            <a:r>
              <a:rPr sz="1500" b="1">
                <a:solidFill>
                  <a:srgbClr val="FFEEDC"/>
                </a:solidFill>
                <a:latin typeface="Copperplate Gothic Bold"/>
                <a:ea typeface="Copperplate Gothic Bold"/>
                <a:cs typeface="Copperplate Gothic Bold"/>
                <a:sym typeface="Copperplate Gothic Bold"/>
              </a:rPr>
              <a:t>Lesson</a:t>
            </a:r>
          </a:p>
          <a:p>
            <a:pPr defTabSz="321457">
              <a:defRPr sz="1800"/>
            </a:pPr>
            <a:r>
              <a:rPr sz="1500" b="1">
                <a:solidFill>
                  <a:srgbClr val="FFEEDC"/>
                </a:solidFill>
                <a:latin typeface="Copperplate Gothic Bold"/>
                <a:ea typeface="Copperplate Gothic Bold"/>
                <a:cs typeface="Copperplate Gothic Bold"/>
                <a:sym typeface="Copperplate Gothic Bold"/>
              </a:rPr>
              <a:t>#1</a:t>
            </a:r>
          </a:p>
        </p:txBody>
      </p:sp>
      <p:sp>
        <p:nvSpPr>
          <p:cNvPr id="45" name="Shape 45"/>
          <p:cNvSpPr/>
          <p:nvPr/>
        </p:nvSpPr>
        <p:spPr>
          <a:xfrm>
            <a:off x="1599723" y="5509617"/>
            <a:ext cx="1100663" cy="533796"/>
          </a:xfrm>
          <a:prstGeom prst="rect">
            <a:avLst/>
          </a:prstGeom>
          <a:ln w="12700">
            <a:miter lim="400000"/>
          </a:ln>
          <a:extLst>
            <a:ext uri="{C572A759-6A51-4108-AA02-DFA0A04FC94B}">
              <ma14:wrappingTextBoxFlag xmlns:ma14="http://schemas.microsoft.com/office/mac/drawingml/2011/main" xmlns="" val="1"/>
            </a:ext>
          </a:extLst>
        </p:spPr>
        <p:txBody>
          <a:bodyPr lIns="35717" tIns="35717" rIns="35717" bIns="35717" anchor="ctr">
            <a:spAutoFit/>
          </a:bodyPr>
          <a:lstStyle>
            <a:lvl1pPr defTabSz="457200">
              <a:defRPr sz="2100" b="1" spc="0">
                <a:solidFill>
                  <a:srgbClr val="FFEEDC"/>
                </a:solidFill>
                <a:latin typeface="Copperplate Gothic Bold"/>
                <a:ea typeface="Copperplate Gothic Bold"/>
                <a:cs typeface="Copperplate Gothic Bold"/>
                <a:sym typeface="Copperplate Gothic Bold"/>
              </a:defRPr>
            </a:lvl1pPr>
          </a:lstStyle>
          <a:p>
            <a:pPr lvl="0">
              <a:defRPr sz="1800" b="0" spc="0">
                <a:solidFill>
                  <a:srgbClr val="000000"/>
                </a:solidFill>
              </a:defRPr>
            </a:pPr>
            <a:r>
              <a:rPr sz="1500"/>
              <a:t>A Sneak Preview</a:t>
            </a:r>
          </a:p>
        </p:txBody>
      </p:sp>
      <p:sp>
        <p:nvSpPr>
          <p:cNvPr id="46" name="Shape 46"/>
          <p:cNvSpPr/>
          <p:nvPr/>
        </p:nvSpPr>
        <p:spPr>
          <a:xfrm>
            <a:off x="838200" y="381000"/>
            <a:ext cx="7955784" cy="749240"/>
          </a:xfrm>
          <a:prstGeom prst="rect">
            <a:avLst/>
          </a:prstGeom>
          <a:ln w="12700">
            <a:miter lim="400000"/>
          </a:ln>
          <a:extLst>
            <a:ext uri="{C572A759-6A51-4108-AA02-DFA0A04FC94B}">
              <ma14:wrappingTextBoxFlag xmlns:ma14="http://schemas.microsoft.com/office/mac/drawingml/2011/main" xmlns="" val="1"/>
            </a:ext>
          </a:extLst>
        </p:spPr>
        <p:txBody>
          <a:bodyPr wrap="square" lIns="35717" tIns="35717" rIns="35717" bIns="35717" anchor="ctr">
            <a:spAutoFit/>
          </a:bodyPr>
          <a:lstStyle/>
          <a:p>
            <a:pPr lvl="0" algn="ctr">
              <a:defRPr sz="1800"/>
            </a:pPr>
            <a:r>
              <a:rPr lang="en-US" sz="4400" b="1" dirty="0" smtClean="0">
                <a:latin typeface="Times New Roman" pitchFamily="18" charset="0"/>
                <a:cs typeface="Times New Roman" pitchFamily="18" charset="0"/>
              </a:rPr>
              <a:t>A Just Condemnation!</a:t>
            </a:r>
            <a:endParaRPr sz="4200" b="1">
              <a:latin typeface="Times New Roman" pitchFamily="18" charset="0"/>
              <a:cs typeface="Times New Roman" pitchFamily="18" charset="0"/>
            </a:endParaRPr>
          </a:p>
        </p:txBody>
      </p:sp>
      <p:pic>
        <p:nvPicPr>
          <p:cNvPr id="9" name="Rom-Sidebar.png"/>
          <p:cNvPicPr/>
          <p:nvPr/>
        </p:nvPicPr>
        <p:blipFill>
          <a:blip r:embed="rId3">
            <a:extLst/>
          </a:blip>
          <a:stretch>
            <a:fillRect/>
          </a:stretch>
        </p:blipFill>
        <p:spPr>
          <a:xfrm>
            <a:off x="0" y="1371600"/>
            <a:ext cx="9144000" cy="5486400"/>
          </a:xfrm>
          <a:prstGeom prst="rect">
            <a:avLst/>
          </a:prstGeom>
          <a:ln w="12700">
            <a:miter lim="400000"/>
          </a:ln>
        </p:spPr>
      </p:pic>
      <p:sp>
        <p:nvSpPr>
          <p:cNvPr id="11" name="Rectangle 10"/>
          <p:cNvSpPr/>
          <p:nvPr/>
        </p:nvSpPr>
        <p:spPr>
          <a:xfrm>
            <a:off x="2286000" y="1371600"/>
            <a:ext cx="5249033" cy="2373244"/>
          </a:xfrm>
          <a:prstGeom prst="rect">
            <a:avLst/>
          </a:prstGeom>
        </p:spPr>
        <p:txBody>
          <a:bodyPr wrap="square" lIns="64291" tIns="32146" rIns="64291" bIns="32146">
            <a:spAutoFit/>
          </a:bodyPr>
          <a:lstStyle/>
          <a:p>
            <a:pPr lvl="0" algn="ctr">
              <a:defRPr sz="1800"/>
            </a:pPr>
            <a:r>
              <a:rPr lang="en-US" sz="3100" b="1" dirty="0" smtClean="0">
                <a:solidFill>
                  <a:srgbClr val="2516EA"/>
                </a:solidFill>
              </a:rPr>
              <a:t>OIF Adult Sunday Training</a:t>
            </a:r>
          </a:p>
          <a:p>
            <a:pPr lvl="0" algn="ctr">
              <a:defRPr sz="1800"/>
            </a:pPr>
            <a:r>
              <a:rPr lang="en-US" sz="2200" b="1" dirty="0" smtClean="0">
                <a:solidFill>
                  <a:srgbClr val="FF0000"/>
                </a:solidFill>
              </a:rPr>
              <a:t>Romans 3:1-20</a:t>
            </a:r>
          </a:p>
          <a:p>
            <a:pPr algn="ctr">
              <a:defRPr sz="1800"/>
            </a:pPr>
            <a:r>
              <a:rPr lang="en-US" sz="2200" b="1" dirty="0" smtClean="0">
                <a:solidFill>
                  <a:srgbClr val="00B050"/>
                </a:solidFill>
              </a:rPr>
              <a:t>OCT.  12,</a:t>
            </a:r>
            <a:r>
              <a:rPr lang="en-US" sz="2200" b="1" baseline="30000" dirty="0" smtClean="0">
                <a:solidFill>
                  <a:srgbClr val="00B050"/>
                </a:solidFill>
              </a:rPr>
              <a:t> </a:t>
            </a:r>
            <a:r>
              <a:rPr lang="en-US" sz="2200" b="1" dirty="0" smtClean="0">
                <a:solidFill>
                  <a:srgbClr val="00B050"/>
                </a:solidFill>
              </a:rPr>
              <a:t> 2014</a:t>
            </a:r>
          </a:p>
          <a:p>
            <a:pPr algn="ctr">
              <a:defRPr sz="1800"/>
            </a:pPr>
            <a:endParaRPr lang="en-US" sz="2200" b="1" dirty="0" smtClean="0">
              <a:solidFill>
                <a:srgbClr val="00B050"/>
              </a:solidFill>
            </a:endParaRPr>
          </a:p>
          <a:p>
            <a:pPr algn="ctr">
              <a:defRPr sz="1800"/>
            </a:pPr>
            <a:r>
              <a:rPr lang="en-US" sz="3100" spc="71" baseline="2941" dirty="0" smtClean="0">
                <a:solidFill>
                  <a:srgbClr val="D2B9AA"/>
                </a:solidFill>
                <a:effectLst>
                  <a:outerShdw blurRad="12700" dist="12700" dir="2100000" rotWithShape="0">
                    <a:srgbClr val="000000"/>
                  </a:outerShdw>
                </a:effectLst>
              </a:rPr>
              <a:t>Raymond B. Orr</a:t>
            </a:r>
            <a:endParaRPr lang="en-US" sz="3100" b="1" dirty="0" smtClean="0">
              <a:solidFill>
                <a:srgbClr val="00B050"/>
              </a:solidFill>
            </a:endParaRPr>
          </a:p>
          <a:p>
            <a:pPr lvl="0">
              <a:defRPr sz="1800"/>
            </a:pPr>
            <a:endParaRPr lang="en-US" sz="2200" b="1" dirty="0">
              <a:solidFill>
                <a:srgbClr val="002060"/>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b="1" dirty="0" smtClean="0"/>
              <a:t>A Just Condemnation!</a:t>
            </a:r>
            <a:endParaRPr lang="en-US" dirty="0"/>
          </a:p>
        </p:txBody>
      </p:sp>
      <p:sp>
        <p:nvSpPr>
          <p:cNvPr id="3" name="Content Placeholder 2"/>
          <p:cNvSpPr>
            <a:spLocks noGrp="1"/>
          </p:cNvSpPr>
          <p:nvPr>
            <p:ph idx="1"/>
          </p:nvPr>
        </p:nvSpPr>
        <p:spPr>
          <a:xfrm>
            <a:off x="0" y="914400"/>
            <a:ext cx="9144000" cy="5943600"/>
          </a:xfrm>
        </p:spPr>
        <p:txBody>
          <a:bodyPr>
            <a:normAutofit fontScale="85000" lnSpcReduction="10000"/>
          </a:bodyPr>
          <a:lstStyle/>
          <a:p>
            <a:r>
              <a:rPr lang="en-US" dirty="0" smtClean="0"/>
              <a:t>“</a:t>
            </a:r>
            <a:r>
              <a:rPr lang="en-US" b="1" baseline="30000" dirty="0" smtClean="0">
                <a:solidFill>
                  <a:srgbClr val="FF0000"/>
                </a:solidFill>
              </a:rPr>
              <a:t>1</a:t>
            </a:r>
            <a:r>
              <a:rPr lang="en-US" baseline="30000" dirty="0" smtClean="0"/>
              <a:t> </a:t>
            </a:r>
            <a:r>
              <a:rPr lang="en-US" dirty="0" smtClean="0"/>
              <a:t>Then what advantage has the Jew? Or what is the value of circumcision?   </a:t>
            </a:r>
            <a:r>
              <a:rPr lang="en-US" b="1" baseline="30000" dirty="0" smtClean="0">
                <a:solidFill>
                  <a:srgbClr val="FF0000"/>
                </a:solidFill>
              </a:rPr>
              <a:t>2</a:t>
            </a:r>
            <a:r>
              <a:rPr lang="en-US" baseline="30000" dirty="0" smtClean="0"/>
              <a:t> </a:t>
            </a:r>
            <a:r>
              <a:rPr lang="en-US" dirty="0" smtClean="0"/>
              <a:t>Much in every way.  To begin with, the Jews were entrusted with the oracles of God.  </a:t>
            </a:r>
            <a:r>
              <a:rPr lang="en-US" b="1" baseline="30000" dirty="0" smtClean="0">
                <a:solidFill>
                  <a:srgbClr val="FF0000"/>
                </a:solidFill>
              </a:rPr>
              <a:t>3</a:t>
            </a:r>
            <a:r>
              <a:rPr lang="en-US" baseline="30000" dirty="0" smtClean="0"/>
              <a:t> </a:t>
            </a:r>
            <a:r>
              <a:rPr lang="en-US" dirty="0" smtClean="0"/>
              <a:t>What if some were unfaithful?  Does their faithlessness nullify the faithfulness of God?   </a:t>
            </a:r>
            <a:r>
              <a:rPr lang="en-US" b="1" baseline="30000" dirty="0" smtClean="0">
                <a:solidFill>
                  <a:srgbClr val="FF0000"/>
                </a:solidFill>
              </a:rPr>
              <a:t>4</a:t>
            </a:r>
            <a:r>
              <a:rPr lang="en-US" baseline="30000" dirty="0" smtClean="0"/>
              <a:t> </a:t>
            </a:r>
            <a:r>
              <a:rPr lang="en-US" dirty="0" smtClean="0"/>
              <a:t>By no means!  Let God be true though everyone were a liar, as it is written, “That you may be justified in your words, and prevail when you are judged.”   </a:t>
            </a:r>
            <a:r>
              <a:rPr lang="en-US" b="1" baseline="30000" dirty="0" smtClean="0">
                <a:solidFill>
                  <a:srgbClr val="FF0000"/>
                </a:solidFill>
              </a:rPr>
              <a:t>5</a:t>
            </a:r>
            <a:r>
              <a:rPr lang="en-US" baseline="30000" dirty="0" smtClean="0"/>
              <a:t> </a:t>
            </a:r>
            <a:r>
              <a:rPr lang="en-US" dirty="0" smtClean="0"/>
              <a:t>But if our unrighteousness serves to show the righteousness of God, what shall we say?  That God is unrighteous to inflict wrath on us? (I speak in a human way.)   </a:t>
            </a:r>
            <a:r>
              <a:rPr lang="en-US" b="1" baseline="30000" dirty="0" smtClean="0">
                <a:solidFill>
                  <a:srgbClr val="FF0000"/>
                </a:solidFill>
              </a:rPr>
              <a:t>6</a:t>
            </a:r>
            <a:r>
              <a:rPr lang="en-US" baseline="30000" dirty="0" smtClean="0"/>
              <a:t> </a:t>
            </a:r>
            <a:r>
              <a:rPr lang="en-US" dirty="0" smtClean="0"/>
              <a:t>By no means!  For then how could God judge the world?   </a:t>
            </a:r>
            <a:r>
              <a:rPr lang="en-US" b="1" baseline="30000" dirty="0" smtClean="0">
                <a:solidFill>
                  <a:srgbClr val="FF0000"/>
                </a:solidFill>
              </a:rPr>
              <a:t>7</a:t>
            </a:r>
            <a:r>
              <a:rPr lang="en-US" baseline="30000" dirty="0" smtClean="0"/>
              <a:t> </a:t>
            </a:r>
            <a:r>
              <a:rPr lang="en-US" dirty="0" smtClean="0"/>
              <a:t>But if through my lie God’s truth abounds to his glory, why am I still being condemned as a sinner?   </a:t>
            </a:r>
            <a:r>
              <a:rPr lang="en-US" b="1" baseline="30000" dirty="0" smtClean="0">
                <a:solidFill>
                  <a:srgbClr val="FF0000"/>
                </a:solidFill>
              </a:rPr>
              <a:t>8</a:t>
            </a:r>
            <a:r>
              <a:rPr lang="en-US" baseline="30000" dirty="0" smtClean="0"/>
              <a:t> </a:t>
            </a:r>
            <a:r>
              <a:rPr lang="en-US" dirty="0" smtClean="0"/>
              <a:t>And why not do evil that good may come?  -- as some people slanderously charge us with saying.  Their condemnation is just.”                    </a:t>
            </a:r>
            <a:r>
              <a:rPr lang="en-US" dirty="0" smtClean="0">
                <a:solidFill>
                  <a:srgbClr val="FF0000"/>
                </a:solidFill>
              </a:rPr>
              <a:t>(ESV 3:1-8)</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Issues Raised:</a:t>
            </a:r>
            <a:endParaRPr lang="en-US" dirty="0" smtClean="0"/>
          </a:p>
        </p:txBody>
      </p:sp>
      <p:sp>
        <p:nvSpPr>
          <p:cNvPr id="3" name="Content Placeholder 2"/>
          <p:cNvSpPr>
            <a:spLocks noGrp="1"/>
          </p:cNvSpPr>
          <p:nvPr>
            <p:ph idx="1"/>
          </p:nvPr>
        </p:nvSpPr>
        <p:spPr>
          <a:xfrm>
            <a:off x="0" y="1143000"/>
            <a:ext cx="9144000" cy="5715000"/>
          </a:xfrm>
        </p:spPr>
        <p:txBody>
          <a:bodyPr>
            <a:normAutofit/>
          </a:bodyPr>
          <a:lstStyle/>
          <a:p>
            <a:pPr>
              <a:buFont typeface="Wingdings" pitchFamily="2" charset="2"/>
              <a:buChar char="v"/>
            </a:pPr>
            <a:r>
              <a:rPr lang="en-US" dirty="0" smtClean="0"/>
              <a:t>Does the faithlessness of the privileged Jewish people nullify the faithfulness of God?  </a:t>
            </a:r>
            <a:r>
              <a:rPr lang="en-US" dirty="0" smtClean="0">
                <a:solidFill>
                  <a:srgbClr val="FF0000"/>
                </a:solidFill>
              </a:rPr>
              <a:t>(v.3)</a:t>
            </a:r>
            <a:r>
              <a:rPr lang="en-US" dirty="0" smtClean="0"/>
              <a:t>	            </a:t>
            </a:r>
          </a:p>
          <a:p>
            <a:pPr>
              <a:buNone/>
            </a:pPr>
            <a:r>
              <a:rPr lang="en-US" dirty="0" smtClean="0"/>
              <a:t>                                 ---</a:t>
            </a:r>
            <a:r>
              <a:rPr lang="en-US" b="1" dirty="0" smtClean="0">
                <a:solidFill>
                  <a:srgbClr val="C00000"/>
                </a:solidFill>
              </a:rPr>
              <a:t> </a:t>
            </a:r>
            <a:r>
              <a:rPr lang="en-US" b="1" dirty="0" smtClean="0">
                <a:solidFill>
                  <a:srgbClr val="00B050"/>
                </a:solidFill>
              </a:rPr>
              <a:t>Not at all!</a:t>
            </a:r>
            <a:endParaRPr lang="en-US" dirty="0" smtClean="0">
              <a:solidFill>
                <a:srgbClr val="00B050"/>
              </a:solidFill>
            </a:endParaRPr>
          </a:p>
          <a:p>
            <a:pPr>
              <a:buFont typeface="Wingdings" pitchFamily="2" charset="2"/>
              <a:buChar char="v"/>
            </a:pPr>
            <a:r>
              <a:rPr lang="en-US" dirty="0" smtClean="0"/>
              <a:t>Is God wrong to condemn if our unrighteousness serves to bring forth the righteousness of God? </a:t>
            </a:r>
            <a:r>
              <a:rPr lang="en-US" dirty="0" smtClean="0">
                <a:solidFill>
                  <a:srgbClr val="FF0000"/>
                </a:solidFill>
              </a:rPr>
              <a:t>(v.5) </a:t>
            </a:r>
            <a:r>
              <a:rPr lang="en-US" dirty="0" smtClean="0"/>
              <a:t>   </a:t>
            </a:r>
          </a:p>
          <a:p>
            <a:pPr>
              <a:buNone/>
            </a:pPr>
            <a:r>
              <a:rPr lang="en-US" dirty="0" smtClean="0"/>
              <a:t>                                 --- </a:t>
            </a:r>
            <a:r>
              <a:rPr lang="en-US" b="1" dirty="0" smtClean="0">
                <a:solidFill>
                  <a:srgbClr val="0070C0"/>
                </a:solidFill>
              </a:rPr>
              <a:t>Not at all!</a:t>
            </a:r>
            <a:endParaRPr lang="en-US" dirty="0" smtClean="0">
              <a:solidFill>
                <a:srgbClr val="0070C0"/>
              </a:solidFill>
            </a:endParaRPr>
          </a:p>
          <a:p>
            <a:pPr>
              <a:buFont typeface="Wingdings" pitchFamily="2" charset="2"/>
              <a:buChar char="v"/>
            </a:pPr>
            <a:r>
              <a:rPr lang="en-US" dirty="0" smtClean="0"/>
              <a:t>Should it be justifiable for people to do evil so that good may come from it? </a:t>
            </a:r>
            <a:r>
              <a:rPr lang="en-US" dirty="0" smtClean="0">
                <a:solidFill>
                  <a:srgbClr val="FF0000"/>
                </a:solidFill>
              </a:rPr>
              <a:t>(v.8)</a:t>
            </a:r>
            <a:r>
              <a:rPr lang="en-US" dirty="0" smtClean="0"/>
              <a:t>	           </a:t>
            </a:r>
            <a:r>
              <a:rPr lang="en-US" b="1" dirty="0" smtClean="0"/>
              <a:t>             </a:t>
            </a:r>
          </a:p>
          <a:p>
            <a:pPr>
              <a:buNone/>
            </a:pPr>
            <a:r>
              <a:rPr lang="en-US" sz="1000" b="1" dirty="0" smtClean="0"/>
              <a:t>            </a:t>
            </a:r>
          </a:p>
          <a:p>
            <a:pPr>
              <a:buNone/>
            </a:pPr>
            <a:r>
              <a:rPr lang="en-US" b="1" dirty="0" smtClean="0"/>
              <a:t>                      </a:t>
            </a:r>
            <a:r>
              <a:rPr lang="en-US" dirty="0" smtClean="0"/>
              <a:t>---</a:t>
            </a:r>
            <a:r>
              <a:rPr lang="en-US" b="1" dirty="0" smtClean="0"/>
              <a:t> </a:t>
            </a:r>
            <a:r>
              <a:rPr lang="en-US" b="1" dirty="0" smtClean="0">
                <a:solidFill>
                  <a:srgbClr val="7030A0"/>
                </a:solidFill>
              </a:rPr>
              <a:t>Not at all!  </a:t>
            </a:r>
            <a:r>
              <a:rPr lang="en-US" b="1" dirty="0" smtClean="0">
                <a:solidFill>
                  <a:srgbClr val="FF0000"/>
                </a:solidFill>
              </a:rPr>
              <a:t>God Forbid!</a:t>
            </a:r>
            <a:endParaRPr lang="en-US" dirty="0" smtClean="0">
              <a:solidFill>
                <a:srgbClr val="FF0000"/>
              </a:solidFill>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Objections Refuted</a:t>
            </a:r>
            <a:r>
              <a:rPr lang="en-US" b="1" dirty="0" smtClean="0">
                <a:solidFill>
                  <a:srgbClr val="FF0000"/>
                </a:solidFill>
                <a:latin typeface="Times New Roman" pitchFamily="18" charset="0"/>
                <a:cs typeface="Times New Roman" pitchFamily="18" charset="0"/>
              </a:rPr>
              <a:t> </a:t>
            </a:r>
            <a:r>
              <a:rPr lang="en-US" sz="3200" dirty="0" smtClean="0">
                <a:solidFill>
                  <a:srgbClr val="FF0000"/>
                </a:solidFill>
              </a:rPr>
              <a:t>(</a:t>
            </a:r>
            <a:r>
              <a:rPr lang="en-US" sz="3200" u="sng" dirty="0" smtClean="0">
                <a:solidFill>
                  <a:srgbClr val="FF0000"/>
                </a:solidFill>
              </a:rPr>
              <a:t>3:1-8</a:t>
            </a:r>
            <a:r>
              <a:rPr lang="en-US" sz="3200" dirty="0" smtClean="0">
                <a:solidFill>
                  <a:srgbClr val="FF0000"/>
                </a:solidFill>
              </a:rPr>
              <a:t>)</a:t>
            </a:r>
            <a:endParaRPr lang="en-US" dirty="0">
              <a:solidFill>
                <a:srgbClr val="FF0000"/>
              </a:solidFill>
            </a:endParaRPr>
          </a:p>
        </p:txBody>
      </p:sp>
      <p:sp>
        <p:nvSpPr>
          <p:cNvPr id="3" name="Content Placeholder 2"/>
          <p:cNvSpPr>
            <a:spLocks noGrp="1"/>
          </p:cNvSpPr>
          <p:nvPr>
            <p:ph idx="1"/>
          </p:nvPr>
        </p:nvSpPr>
        <p:spPr>
          <a:xfrm>
            <a:off x="0" y="1600200"/>
            <a:ext cx="9144000" cy="4525963"/>
          </a:xfrm>
        </p:spPr>
        <p:txBody>
          <a:bodyPr>
            <a:normAutofit/>
          </a:bodyPr>
          <a:lstStyle/>
          <a:p>
            <a:pPr marL="902970" indent="-514350">
              <a:spcBef>
                <a:spcPts val="2400"/>
              </a:spcBef>
              <a:buFont typeface="+mj-lt"/>
              <a:buAutoNum type="arabicParenR"/>
            </a:pPr>
            <a:r>
              <a:rPr lang="en-US" b="1" dirty="0" smtClean="0"/>
              <a:t>Paul’s teaching undermines God’s covenant</a:t>
            </a:r>
          </a:p>
          <a:p>
            <a:pPr marL="902970" indent="-514350">
              <a:spcBef>
                <a:spcPts val="2400"/>
              </a:spcBef>
              <a:buFont typeface="+mj-lt"/>
              <a:buAutoNum type="arabicParenR"/>
            </a:pPr>
            <a:r>
              <a:rPr lang="en-US" b="1" dirty="0" smtClean="0"/>
              <a:t>Paul’s teaching nullifies God’s faithfulness,</a:t>
            </a:r>
          </a:p>
          <a:p>
            <a:pPr marL="901700" indent="-514350">
              <a:spcBef>
                <a:spcPts val="2400"/>
              </a:spcBef>
              <a:buFont typeface="+mj-lt"/>
              <a:buAutoNum type="arabicParenR"/>
            </a:pPr>
            <a:r>
              <a:rPr lang="en-US" b="1" dirty="0" smtClean="0"/>
              <a:t>Paul’s teaching alleges that God’s justice is faulty,</a:t>
            </a:r>
          </a:p>
          <a:p>
            <a:pPr marL="902970" indent="-514350">
              <a:spcBef>
                <a:spcPts val="2400"/>
              </a:spcBef>
              <a:buFont typeface="+mj-lt"/>
              <a:buAutoNum type="arabicParenR"/>
            </a:pPr>
            <a:r>
              <a:rPr lang="en-US" b="1" dirty="0" smtClean="0"/>
              <a:t>Paul’s teaching falsely promotes God’s glory. </a:t>
            </a:r>
          </a:p>
          <a:p>
            <a:pPr marL="731520" algn="ctr">
              <a:spcBef>
                <a:spcPts val="2400"/>
              </a:spcBef>
              <a:buNone/>
            </a:pPr>
            <a:r>
              <a:rPr lang="en-US" b="1" dirty="0" smtClean="0">
                <a:solidFill>
                  <a:srgbClr val="00B050"/>
                </a:solidFill>
              </a:rPr>
              <a:t>(John Stott – Romans Commentary)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normAutofit fontScale="90000"/>
          </a:bodyPr>
          <a:lstStyle/>
          <a:p>
            <a:r>
              <a:rPr lang="en-US" b="1" dirty="0" smtClean="0">
                <a:latin typeface="Times New Roman" pitchFamily="18" charset="0"/>
                <a:cs typeface="Times New Roman" pitchFamily="18" charset="0"/>
              </a:rPr>
              <a:t>Honored Privileges Imply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Duties &amp; Responsibilities</a:t>
            </a:r>
            <a:r>
              <a:rPr lang="en-US" dirty="0" smtClean="0"/>
              <a:t>.  </a:t>
            </a:r>
            <a:endParaRPr lang="en-US" dirty="0"/>
          </a:p>
        </p:txBody>
      </p:sp>
      <p:sp>
        <p:nvSpPr>
          <p:cNvPr id="3" name="Content Placeholder 2"/>
          <p:cNvSpPr>
            <a:spLocks noGrp="1"/>
          </p:cNvSpPr>
          <p:nvPr>
            <p:ph idx="1"/>
          </p:nvPr>
        </p:nvSpPr>
        <p:spPr>
          <a:xfrm>
            <a:off x="0" y="1447800"/>
            <a:ext cx="9144000" cy="5638800"/>
          </a:xfrm>
        </p:spPr>
        <p:txBody>
          <a:bodyPr>
            <a:normAutofit fontScale="92500" lnSpcReduction="10000"/>
          </a:bodyPr>
          <a:lstStyle/>
          <a:p>
            <a:pPr lvl="0">
              <a:buClr>
                <a:srgbClr val="0000FF"/>
              </a:buClr>
              <a:buFont typeface="Wingdings" pitchFamily="2" charset="2"/>
              <a:buChar char="q"/>
            </a:pPr>
            <a:r>
              <a:rPr lang="en-US" b="1" dirty="0" smtClean="0"/>
              <a:t>Those who are untrustworthy should expect God to be faithful to his threats as much as he is to his divine promises of special blessing. </a:t>
            </a:r>
            <a:r>
              <a:rPr lang="en-US" dirty="0" smtClean="0">
                <a:solidFill>
                  <a:srgbClr val="FF0000"/>
                </a:solidFill>
              </a:rPr>
              <a:t>(v.4) </a:t>
            </a:r>
          </a:p>
          <a:p>
            <a:pPr lvl="0">
              <a:buClr>
                <a:srgbClr val="0000FF"/>
              </a:buClr>
              <a:buFont typeface="Wingdings" pitchFamily="2" charset="2"/>
              <a:buChar char="q"/>
            </a:pPr>
            <a:r>
              <a:rPr lang="en-US" dirty="0" smtClean="0">
                <a:solidFill>
                  <a:srgbClr val="FF0000"/>
                </a:solidFill>
              </a:rPr>
              <a:t>Rom. 3:8 </a:t>
            </a:r>
            <a:r>
              <a:rPr lang="en-US" dirty="0" smtClean="0"/>
              <a:t>is answered more fully later on in </a:t>
            </a:r>
            <a:r>
              <a:rPr lang="en-US" dirty="0" smtClean="0">
                <a:solidFill>
                  <a:srgbClr val="FF0000"/>
                </a:solidFill>
              </a:rPr>
              <a:t>Rom. 6:1</a:t>
            </a:r>
            <a:r>
              <a:rPr lang="en-US" dirty="0" smtClean="0"/>
              <a:t>, </a:t>
            </a:r>
            <a:r>
              <a:rPr lang="en-US" b="1" dirty="0" smtClean="0"/>
              <a:t>“Are we to continue in sin that grace may abound.”  </a:t>
            </a:r>
          </a:p>
          <a:p>
            <a:pPr lvl="0">
              <a:buClr>
                <a:srgbClr val="0000FF"/>
              </a:buClr>
              <a:buNone/>
            </a:pPr>
            <a:r>
              <a:rPr lang="en-US" u="sng" dirty="0" smtClean="0"/>
              <a:t>For instance</a:t>
            </a:r>
            <a:r>
              <a:rPr lang="en-US" dirty="0" smtClean="0"/>
              <a:t>: gambling casinos, sex before marriage, taking credit using someone else’s work, looking the other way in the face of evil -- (Such subtle deceptions!)</a:t>
            </a:r>
          </a:p>
          <a:p>
            <a:pPr>
              <a:buClr>
                <a:srgbClr val="0000FF"/>
              </a:buClr>
              <a:buFont typeface="Wingdings" pitchFamily="2" charset="2"/>
              <a:buChar char="q"/>
            </a:pPr>
            <a:r>
              <a:rPr lang="en-US" dirty="0" smtClean="0"/>
              <a:t>In actual fact, God’s righteousness stands out all the more in contrast to the dark background of human sin </a:t>
            </a:r>
            <a:r>
              <a:rPr lang="en-US" b="1" dirty="0" smtClean="0"/>
              <a:t>“Shall not the Judge of all the earth deal justly?” </a:t>
            </a:r>
            <a:r>
              <a:rPr lang="en-US" dirty="0" smtClean="0">
                <a:solidFill>
                  <a:srgbClr val="FF0000"/>
                </a:solidFill>
              </a:rPr>
              <a:t>(Gen. 18:25)         </a:t>
            </a:r>
            <a:r>
              <a:rPr lang="en-US" dirty="0" smtClean="0">
                <a:solidFill>
                  <a:schemeClr val="bg1">
                    <a:lumMod val="50000"/>
                  </a:schemeClr>
                </a:solidFill>
                <a:effectLst>
                  <a:outerShdw blurRad="38100" dist="38100" dir="2700000" algn="tl">
                    <a:srgbClr val="000000">
                      <a:alpha val="43137"/>
                    </a:srgbClr>
                  </a:outerShdw>
                </a:effectLst>
              </a:rPr>
              <a:t>(Rembrandt’s ‘Night Watch’). </a:t>
            </a:r>
          </a:p>
          <a:p>
            <a:pPr lvl="0"/>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7"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lumMod val="50000"/>
                  </a:schemeClr>
                </a:solidFill>
                <a:effectLst>
                  <a:outerShdw blurRad="38100" dist="38100" dir="2700000" algn="tl">
                    <a:srgbClr val="000000">
                      <a:alpha val="43137"/>
                    </a:srgbClr>
                  </a:outerShdw>
                </a:effectLst>
              </a:rPr>
              <a:t>Rembrandt’s ‘Night Watch’</a:t>
            </a:r>
          </a:p>
        </p:txBody>
      </p:sp>
      <p:pic>
        <p:nvPicPr>
          <p:cNvPr id="1026" name="Picture 2" descr="C:\Users\Ridge Orr\Pictures\The_Nightwatch_by_Rembrandt.jpg"/>
          <p:cNvPicPr>
            <a:picLocks noGrp="1" noChangeAspect="1" noChangeArrowheads="1"/>
          </p:cNvPicPr>
          <p:nvPr>
            <p:ph idx="1"/>
          </p:nvPr>
        </p:nvPicPr>
        <p:blipFill>
          <a:blip r:embed="rId3"/>
          <a:srcRect/>
          <a:stretch>
            <a:fillRect/>
          </a:stretch>
        </p:blipFill>
        <p:spPr bwMode="auto">
          <a:xfrm>
            <a:off x="1447800" y="1260334"/>
            <a:ext cx="6324600" cy="5269182"/>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sz="4000" b="1" dirty="0" smtClean="0"/>
              <a:t>A contemporary parallel to the Jewish inherited birthright:</a:t>
            </a:r>
            <a:endParaRPr lang="en-US" dirty="0"/>
          </a:p>
        </p:txBody>
      </p:sp>
      <p:sp>
        <p:nvSpPr>
          <p:cNvPr id="3" name="Content Placeholder 2"/>
          <p:cNvSpPr>
            <a:spLocks noGrp="1"/>
          </p:cNvSpPr>
          <p:nvPr>
            <p:ph sz="half" idx="1"/>
          </p:nvPr>
        </p:nvSpPr>
        <p:spPr>
          <a:xfrm>
            <a:off x="0" y="1143000"/>
            <a:ext cx="4648200" cy="5715000"/>
          </a:xfrm>
        </p:spPr>
        <p:txBody>
          <a:bodyPr>
            <a:noAutofit/>
          </a:bodyPr>
          <a:lstStyle/>
          <a:p>
            <a:pPr>
              <a:spcBef>
                <a:spcPts val="1200"/>
              </a:spcBef>
              <a:buFont typeface="Wingdings" pitchFamily="2" charset="2"/>
              <a:buChar char="v"/>
            </a:pPr>
            <a:r>
              <a:rPr lang="en-US" sz="2400" b="1" dirty="0" smtClean="0"/>
              <a:t>I </a:t>
            </a:r>
            <a:r>
              <a:rPr lang="en-US" sz="2400" b="1" dirty="0"/>
              <a:t>am a </a:t>
            </a:r>
            <a:r>
              <a:rPr lang="en-US" sz="2400" b="1" dirty="0" smtClean="0"/>
              <a:t>Jew.</a:t>
            </a:r>
            <a:endParaRPr lang="en-US" sz="2400" b="1" dirty="0">
              <a:solidFill>
                <a:srgbClr val="FF0000"/>
              </a:solidFill>
            </a:endParaRPr>
          </a:p>
          <a:p>
            <a:pPr>
              <a:spcBef>
                <a:spcPts val="1200"/>
              </a:spcBef>
              <a:buFont typeface="Wingdings" pitchFamily="2" charset="2"/>
              <a:buChar char="v"/>
            </a:pPr>
            <a:r>
              <a:rPr lang="en-US" sz="2400" b="1" dirty="0"/>
              <a:t>I was born into the nation </a:t>
            </a:r>
            <a:r>
              <a:rPr lang="en-US" sz="2400" b="1" dirty="0" smtClean="0"/>
              <a:t>Israel. </a:t>
            </a:r>
            <a:endParaRPr lang="en-US" sz="2400" b="1" dirty="0">
              <a:solidFill>
                <a:srgbClr val="FF0000"/>
              </a:solidFill>
            </a:endParaRPr>
          </a:p>
          <a:p>
            <a:pPr>
              <a:spcBef>
                <a:spcPts val="1200"/>
              </a:spcBef>
              <a:buFont typeface="Wingdings" pitchFamily="2" charset="2"/>
              <a:buChar char="v"/>
            </a:pPr>
            <a:r>
              <a:rPr lang="en-US" sz="2400" b="1" dirty="0"/>
              <a:t>I am a child of the covenant </a:t>
            </a:r>
            <a:r>
              <a:rPr lang="en-US" sz="2400" b="1" dirty="0" smtClean="0"/>
              <a:t>community.</a:t>
            </a:r>
            <a:endParaRPr lang="en-US" sz="2400" b="1" dirty="0">
              <a:solidFill>
                <a:srgbClr val="FF0000"/>
              </a:solidFill>
            </a:endParaRPr>
          </a:p>
          <a:p>
            <a:pPr>
              <a:spcBef>
                <a:spcPts val="1200"/>
              </a:spcBef>
              <a:buFont typeface="Wingdings" pitchFamily="2" charset="2"/>
              <a:buChar char="v"/>
            </a:pPr>
            <a:r>
              <a:rPr lang="en-US" sz="2400" b="1" dirty="0"/>
              <a:t>I was circumcised </a:t>
            </a:r>
            <a:r>
              <a:rPr lang="en-US" sz="2400" b="1" dirty="0" smtClean="0"/>
              <a:t>the eighth day.</a:t>
            </a:r>
            <a:endParaRPr lang="en-US" sz="2400" b="1" dirty="0">
              <a:solidFill>
                <a:srgbClr val="FF0000"/>
              </a:solidFill>
            </a:endParaRPr>
          </a:p>
          <a:p>
            <a:pPr>
              <a:spcBef>
                <a:spcPts val="1200"/>
              </a:spcBef>
              <a:buFont typeface="Wingdings" pitchFamily="2" charset="2"/>
              <a:buChar char="v"/>
            </a:pPr>
            <a:r>
              <a:rPr lang="en-US" sz="2400" b="1" dirty="0"/>
              <a:t>I regularly pay the temple </a:t>
            </a:r>
            <a:r>
              <a:rPr lang="en-US" sz="2400" b="1" dirty="0" smtClean="0"/>
              <a:t>tax.</a:t>
            </a:r>
          </a:p>
          <a:p>
            <a:pPr>
              <a:spcBef>
                <a:spcPts val="1200"/>
              </a:spcBef>
              <a:buFont typeface="Wingdings" pitchFamily="2" charset="2"/>
              <a:buChar char="v"/>
            </a:pPr>
            <a:r>
              <a:rPr lang="en-US" sz="2400" b="1" dirty="0" smtClean="0"/>
              <a:t>I </a:t>
            </a:r>
            <a:r>
              <a:rPr lang="en-US" sz="2400" b="1" dirty="0"/>
              <a:t>give alms as a faithful </a:t>
            </a:r>
            <a:r>
              <a:rPr lang="en-US" sz="2400" b="1" dirty="0" smtClean="0"/>
              <a:t>Jew.</a:t>
            </a:r>
          </a:p>
          <a:p>
            <a:pPr>
              <a:spcBef>
                <a:spcPts val="1200"/>
              </a:spcBef>
              <a:buFont typeface="Wingdings" pitchFamily="2" charset="2"/>
              <a:buChar char="v"/>
            </a:pPr>
            <a:r>
              <a:rPr lang="en-US" sz="2400" b="1" dirty="0" smtClean="0"/>
              <a:t>I </a:t>
            </a:r>
            <a:r>
              <a:rPr lang="en-US" sz="2400" b="1" dirty="0"/>
              <a:t>regularly take part in the </a:t>
            </a:r>
            <a:r>
              <a:rPr lang="en-US" sz="2400" b="1" dirty="0" smtClean="0"/>
              <a:t>Passover.</a:t>
            </a:r>
            <a:endParaRPr lang="en-US" sz="2400" b="1" dirty="0">
              <a:solidFill>
                <a:srgbClr val="FF0000"/>
              </a:solidFill>
            </a:endParaRPr>
          </a:p>
          <a:p>
            <a:pPr>
              <a:spcBef>
                <a:spcPts val="1200"/>
              </a:spcBef>
              <a:buFont typeface="Wingdings" pitchFamily="2" charset="2"/>
              <a:buChar char="v"/>
            </a:pPr>
            <a:r>
              <a:rPr lang="en-US" sz="2400" b="1" dirty="0"/>
              <a:t>I am a Jewish rabbi, a teacher of God’s </a:t>
            </a:r>
            <a:r>
              <a:rPr lang="en-US" sz="2400" b="1" dirty="0" smtClean="0"/>
              <a:t>Law.</a:t>
            </a:r>
            <a:endParaRPr lang="en-US" sz="2400" b="1" dirty="0">
              <a:solidFill>
                <a:srgbClr val="FF0000"/>
              </a:solidFill>
            </a:endParaRPr>
          </a:p>
        </p:txBody>
      </p:sp>
      <p:sp>
        <p:nvSpPr>
          <p:cNvPr id="4" name="Content Placeholder 3"/>
          <p:cNvSpPr>
            <a:spLocks noGrp="1"/>
          </p:cNvSpPr>
          <p:nvPr>
            <p:ph sz="half" idx="2"/>
          </p:nvPr>
        </p:nvSpPr>
        <p:spPr>
          <a:xfrm>
            <a:off x="4495800" y="1143000"/>
            <a:ext cx="4648200" cy="5715000"/>
          </a:xfrm>
        </p:spPr>
        <p:txBody>
          <a:bodyPr>
            <a:noAutofit/>
          </a:bodyPr>
          <a:lstStyle/>
          <a:p>
            <a:pPr>
              <a:spcBef>
                <a:spcPts val="1200"/>
              </a:spcBef>
              <a:buFont typeface="Wingdings" pitchFamily="2" charset="2"/>
              <a:buChar char="v"/>
              <a:tabLst>
                <a:tab pos="58738" algn="l"/>
              </a:tabLst>
            </a:pPr>
            <a:r>
              <a:rPr lang="en-US" sz="2400" b="1" dirty="0" smtClean="0">
                <a:solidFill>
                  <a:srgbClr val="FF0000"/>
                </a:solidFill>
              </a:rPr>
              <a:t>I am a Christian.  </a:t>
            </a:r>
          </a:p>
          <a:p>
            <a:pPr>
              <a:spcBef>
                <a:spcPts val="1200"/>
              </a:spcBef>
              <a:buFont typeface="Wingdings" pitchFamily="2" charset="2"/>
              <a:buChar char="v"/>
            </a:pPr>
            <a:r>
              <a:rPr lang="en-US" sz="2400" b="1" dirty="0" smtClean="0">
                <a:solidFill>
                  <a:srgbClr val="FF0000"/>
                </a:solidFill>
              </a:rPr>
              <a:t>I was born in a Christian family.</a:t>
            </a:r>
          </a:p>
          <a:p>
            <a:pPr>
              <a:spcBef>
                <a:spcPts val="1200"/>
              </a:spcBef>
              <a:buFont typeface="Wingdings" pitchFamily="2" charset="2"/>
              <a:buChar char="v"/>
            </a:pPr>
            <a:r>
              <a:rPr lang="en-US" sz="2400" b="1" dirty="0" smtClean="0">
                <a:solidFill>
                  <a:srgbClr val="FF0000"/>
                </a:solidFill>
              </a:rPr>
              <a:t>I am member of the church community. </a:t>
            </a:r>
          </a:p>
          <a:p>
            <a:pPr>
              <a:spcBef>
                <a:spcPts val="1200"/>
              </a:spcBef>
              <a:buFont typeface="Wingdings" pitchFamily="2" charset="2"/>
              <a:buChar char="v"/>
            </a:pPr>
            <a:r>
              <a:rPr lang="en-US" sz="2400" b="1" dirty="0" smtClean="0">
                <a:solidFill>
                  <a:srgbClr val="FF0000"/>
                </a:solidFill>
              </a:rPr>
              <a:t> I was baptized as an infant or as an adult. </a:t>
            </a:r>
          </a:p>
          <a:p>
            <a:pPr>
              <a:spcBef>
                <a:spcPts val="1200"/>
              </a:spcBef>
              <a:buFont typeface="Wingdings" pitchFamily="2" charset="2"/>
              <a:buChar char="v"/>
            </a:pPr>
            <a:r>
              <a:rPr lang="en-US" sz="2400" b="1" dirty="0" smtClean="0">
                <a:solidFill>
                  <a:srgbClr val="FF0000"/>
                </a:solidFill>
              </a:rPr>
              <a:t>I regularly give a tithe.</a:t>
            </a:r>
          </a:p>
          <a:p>
            <a:pPr>
              <a:spcBef>
                <a:spcPts val="1200"/>
              </a:spcBef>
              <a:buFont typeface="Wingdings" pitchFamily="2" charset="2"/>
              <a:buChar char="v"/>
            </a:pPr>
            <a:r>
              <a:rPr lang="en-US" sz="2400" b="1" dirty="0" smtClean="0">
                <a:solidFill>
                  <a:srgbClr val="FF0000"/>
                </a:solidFill>
              </a:rPr>
              <a:t>I give to charities as a Christian.  </a:t>
            </a:r>
          </a:p>
          <a:p>
            <a:pPr>
              <a:spcBef>
                <a:spcPts val="1200"/>
              </a:spcBef>
              <a:buFont typeface="Wingdings" pitchFamily="2" charset="2"/>
              <a:buChar char="v"/>
            </a:pPr>
            <a:r>
              <a:rPr lang="en-US" sz="2400" b="1" dirty="0" smtClean="0">
                <a:solidFill>
                  <a:srgbClr val="FF0000"/>
                </a:solidFill>
              </a:rPr>
              <a:t>I regularly receive the sacrament of holy communion. </a:t>
            </a:r>
          </a:p>
          <a:p>
            <a:pPr>
              <a:spcBef>
                <a:spcPts val="1200"/>
              </a:spcBef>
              <a:buFont typeface="Wingdings" pitchFamily="2" charset="2"/>
              <a:buChar char="v"/>
            </a:pPr>
            <a:r>
              <a:rPr lang="en-US" sz="2400" b="1" dirty="0" smtClean="0">
                <a:solidFill>
                  <a:srgbClr val="FF0000"/>
                </a:solidFill>
              </a:rPr>
              <a:t>I am a Christian leader, a teacher of God’s Holy word.</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7" presetClass="entr" presetSubtype="0" fill="hold" nodeType="clickEffect">
                                  <p:stCondLst>
                                    <p:cond delay="0"/>
                                  </p:stCondLst>
                                  <p:childTnLst>
                                    <p:set>
                                      <p:cBhvr>
                                        <p:cTn id="62" dur="1" fill="hold">
                                          <p:stCondLst>
                                            <p:cond delay="0"/>
                                          </p:stCondLst>
                                        </p:cTn>
                                        <p:tgtEl>
                                          <p:spTgt spid="4">
                                            <p:txEl>
                                              <p:pRg st="0" end="0"/>
                                            </p:txEl>
                                          </p:spTgt>
                                        </p:tgtEl>
                                        <p:attrNameLst>
                                          <p:attrName>style.visibility</p:attrName>
                                        </p:attrNameLst>
                                      </p:cBhvr>
                                      <p:to>
                                        <p:strVal val="visible"/>
                                      </p:to>
                                    </p:set>
                                    <p:animEffect transition="in" filter="fade">
                                      <p:cBhvr>
                                        <p:cTn id="63" dur="1000"/>
                                        <p:tgtEl>
                                          <p:spTgt spid="4">
                                            <p:txEl>
                                              <p:pRg st="0" end="0"/>
                                            </p:txEl>
                                          </p:spTgt>
                                        </p:tgtEl>
                                      </p:cBhvr>
                                    </p:animEffect>
                                    <p:anim calcmode="lin" valueType="num">
                                      <p:cBhvr>
                                        <p:cTn id="64"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65"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7" presetClass="entr" presetSubtype="0" fill="hold" nodeType="clickEffect">
                                  <p:stCondLst>
                                    <p:cond delay="0"/>
                                  </p:stCondLst>
                                  <p:childTnLst>
                                    <p:set>
                                      <p:cBhvr>
                                        <p:cTn id="69" dur="1" fill="hold">
                                          <p:stCondLst>
                                            <p:cond delay="0"/>
                                          </p:stCondLst>
                                        </p:cTn>
                                        <p:tgtEl>
                                          <p:spTgt spid="4">
                                            <p:txEl>
                                              <p:pRg st="1" end="1"/>
                                            </p:txEl>
                                          </p:spTgt>
                                        </p:tgtEl>
                                        <p:attrNameLst>
                                          <p:attrName>style.visibility</p:attrName>
                                        </p:attrNameLst>
                                      </p:cBhvr>
                                      <p:to>
                                        <p:strVal val="visible"/>
                                      </p:to>
                                    </p:set>
                                    <p:animEffect transition="in" filter="fade">
                                      <p:cBhvr>
                                        <p:cTn id="70" dur="1000"/>
                                        <p:tgtEl>
                                          <p:spTgt spid="4">
                                            <p:txEl>
                                              <p:pRg st="1" end="1"/>
                                            </p:txEl>
                                          </p:spTgt>
                                        </p:tgtEl>
                                      </p:cBhvr>
                                    </p:animEffect>
                                    <p:anim calcmode="lin" valueType="num">
                                      <p:cBhvr>
                                        <p:cTn id="71"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72"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7" presetClass="entr" presetSubtype="0" fill="hold" nodeType="clickEffect">
                                  <p:stCondLst>
                                    <p:cond delay="0"/>
                                  </p:stCondLst>
                                  <p:childTnLst>
                                    <p:set>
                                      <p:cBhvr>
                                        <p:cTn id="76" dur="1" fill="hold">
                                          <p:stCondLst>
                                            <p:cond delay="0"/>
                                          </p:stCondLst>
                                        </p:cTn>
                                        <p:tgtEl>
                                          <p:spTgt spid="4">
                                            <p:txEl>
                                              <p:pRg st="2" end="2"/>
                                            </p:txEl>
                                          </p:spTgt>
                                        </p:tgtEl>
                                        <p:attrNameLst>
                                          <p:attrName>style.visibility</p:attrName>
                                        </p:attrNameLst>
                                      </p:cBhvr>
                                      <p:to>
                                        <p:strVal val="visible"/>
                                      </p:to>
                                    </p:set>
                                    <p:animEffect transition="in" filter="fade">
                                      <p:cBhvr>
                                        <p:cTn id="77" dur="1000"/>
                                        <p:tgtEl>
                                          <p:spTgt spid="4">
                                            <p:txEl>
                                              <p:pRg st="2" end="2"/>
                                            </p:txEl>
                                          </p:spTgt>
                                        </p:tgtEl>
                                      </p:cBhvr>
                                    </p:animEffect>
                                    <p:anim calcmode="lin" valueType="num">
                                      <p:cBhvr>
                                        <p:cTn id="7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7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7" presetClass="entr" presetSubtype="0" fill="hold" nodeType="clickEffect">
                                  <p:stCondLst>
                                    <p:cond delay="0"/>
                                  </p:stCondLst>
                                  <p:childTnLst>
                                    <p:set>
                                      <p:cBhvr>
                                        <p:cTn id="83" dur="1" fill="hold">
                                          <p:stCondLst>
                                            <p:cond delay="0"/>
                                          </p:stCondLst>
                                        </p:cTn>
                                        <p:tgtEl>
                                          <p:spTgt spid="4">
                                            <p:txEl>
                                              <p:pRg st="3" end="3"/>
                                            </p:txEl>
                                          </p:spTgt>
                                        </p:tgtEl>
                                        <p:attrNameLst>
                                          <p:attrName>style.visibility</p:attrName>
                                        </p:attrNameLst>
                                      </p:cBhvr>
                                      <p:to>
                                        <p:strVal val="visible"/>
                                      </p:to>
                                    </p:set>
                                    <p:animEffect transition="in" filter="fade">
                                      <p:cBhvr>
                                        <p:cTn id="84" dur="1000"/>
                                        <p:tgtEl>
                                          <p:spTgt spid="4">
                                            <p:txEl>
                                              <p:pRg st="3" end="3"/>
                                            </p:txEl>
                                          </p:spTgt>
                                        </p:tgtEl>
                                      </p:cBhvr>
                                    </p:animEffect>
                                    <p:anim calcmode="lin" valueType="num">
                                      <p:cBhvr>
                                        <p:cTn id="85"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86"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7" presetClass="entr" presetSubtype="0" fill="hold" nodeType="clickEffect">
                                  <p:stCondLst>
                                    <p:cond delay="0"/>
                                  </p:stCondLst>
                                  <p:childTnLst>
                                    <p:set>
                                      <p:cBhvr>
                                        <p:cTn id="90" dur="1" fill="hold">
                                          <p:stCondLst>
                                            <p:cond delay="0"/>
                                          </p:stCondLst>
                                        </p:cTn>
                                        <p:tgtEl>
                                          <p:spTgt spid="4">
                                            <p:txEl>
                                              <p:pRg st="4" end="4"/>
                                            </p:txEl>
                                          </p:spTgt>
                                        </p:tgtEl>
                                        <p:attrNameLst>
                                          <p:attrName>style.visibility</p:attrName>
                                        </p:attrNameLst>
                                      </p:cBhvr>
                                      <p:to>
                                        <p:strVal val="visible"/>
                                      </p:to>
                                    </p:set>
                                    <p:animEffect transition="in" filter="fade">
                                      <p:cBhvr>
                                        <p:cTn id="91" dur="1000"/>
                                        <p:tgtEl>
                                          <p:spTgt spid="4">
                                            <p:txEl>
                                              <p:pRg st="4" end="4"/>
                                            </p:txEl>
                                          </p:spTgt>
                                        </p:tgtEl>
                                      </p:cBhvr>
                                    </p:animEffect>
                                    <p:anim calcmode="lin" valueType="num">
                                      <p:cBhvr>
                                        <p:cTn id="9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93"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7" presetClass="entr" presetSubtype="0" fill="hold" nodeType="clickEffect">
                                  <p:stCondLst>
                                    <p:cond delay="0"/>
                                  </p:stCondLst>
                                  <p:childTnLst>
                                    <p:set>
                                      <p:cBhvr>
                                        <p:cTn id="97" dur="1" fill="hold">
                                          <p:stCondLst>
                                            <p:cond delay="0"/>
                                          </p:stCondLst>
                                        </p:cTn>
                                        <p:tgtEl>
                                          <p:spTgt spid="4">
                                            <p:txEl>
                                              <p:pRg st="5" end="5"/>
                                            </p:txEl>
                                          </p:spTgt>
                                        </p:tgtEl>
                                        <p:attrNameLst>
                                          <p:attrName>style.visibility</p:attrName>
                                        </p:attrNameLst>
                                      </p:cBhvr>
                                      <p:to>
                                        <p:strVal val="visible"/>
                                      </p:to>
                                    </p:set>
                                    <p:animEffect transition="in" filter="fade">
                                      <p:cBhvr>
                                        <p:cTn id="98" dur="1000"/>
                                        <p:tgtEl>
                                          <p:spTgt spid="4">
                                            <p:txEl>
                                              <p:pRg st="5" end="5"/>
                                            </p:txEl>
                                          </p:spTgt>
                                        </p:tgtEl>
                                      </p:cBhvr>
                                    </p:animEffect>
                                    <p:anim calcmode="lin" valueType="num">
                                      <p:cBhvr>
                                        <p:cTn id="99"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00"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7" presetClass="entr" presetSubtype="0" fill="hold" nodeType="clickEffect">
                                  <p:stCondLst>
                                    <p:cond delay="0"/>
                                  </p:stCondLst>
                                  <p:childTnLst>
                                    <p:set>
                                      <p:cBhvr>
                                        <p:cTn id="104" dur="1" fill="hold">
                                          <p:stCondLst>
                                            <p:cond delay="0"/>
                                          </p:stCondLst>
                                        </p:cTn>
                                        <p:tgtEl>
                                          <p:spTgt spid="4">
                                            <p:txEl>
                                              <p:pRg st="6" end="6"/>
                                            </p:txEl>
                                          </p:spTgt>
                                        </p:tgtEl>
                                        <p:attrNameLst>
                                          <p:attrName>style.visibility</p:attrName>
                                        </p:attrNameLst>
                                      </p:cBhvr>
                                      <p:to>
                                        <p:strVal val="visible"/>
                                      </p:to>
                                    </p:set>
                                    <p:animEffect transition="in" filter="fade">
                                      <p:cBhvr>
                                        <p:cTn id="105" dur="1000"/>
                                        <p:tgtEl>
                                          <p:spTgt spid="4">
                                            <p:txEl>
                                              <p:pRg st="6" end="6"/>
                                            </p:txEl>
                                          </p:spTgt>
                                        </p:tgtEl>
                                      </p:cBhvr>
                                    </p:animEffect>
                                    <p:anim calcmode="lin" valueType="num">
                                      <p:cBhvr>
                                        <p:cTn id="106"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07"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7" presetClass="entr" presetSubtype="0" fill="hold" nodeType="clickEffect">
                                  <p:stCondLst>
                                    <p:cond delay="0"/>
                                  </p:stCondLst>
                                  <p:childTnLst>
                                    <p:set>
                                      <p:cBhvr>
                                        <p:cTn id="111" dur="1" fill="hold">
                                          <p:stCondLst>
                                            <p:cond delay="0"/>
                                          </p:stCondLst>
                                        </p:cTn>
                                        <p:tgtEl>
                                          <p:spTgt spid="4">
                                            <p:txEl>
                                              <p:pRg st="7" end="7"/>
                                            </p:txEl>
                                          </p:spTgt>
                                        </p:tgtEl>
                                        <p:attrNameLst>
                                          <p:attrName>style.visibility</p:attrName>
                                        </p:attrNameLst>
                                      </p:cBhvr>
                                      <p:to>
                                        <p:strVal val="visible"/>
                                      </p:to>
                                    </p:set>
                                    <p:animEffect transition="in" filter="fade">
                                      <p:cBhvr>
                                        <p:cTn id="112" dur="1000"/>
                                        <p:tgtEl>
                                          <p:spTgt spid="4">
                                            <p:txEl>
                                              <p:pRg st="7" end="7"/>
                                            </p:txEl>
                                          </p:spTgt>
                                        </p:tgtEl>
                                      </p:cBhvr>
                                    </p:animEffect>
                                    <p:anim calcmode="lin" valueType="num">
                                      <p:cBhvr>
                                        <p:cTn id="113"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114"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0"/>
            <a:ext cx="8229600" cy="1143000"/>
          </a:xfrm>
        </p:spPr>
        <p:txBody>
          <a:bodyPr>
            <a:normAutofit/>
          </a:bodyPr>
          <a:lstStyle/>
          <a:p>
            <a:r>
              <a:rPr lang="en-US" b="1" dirty="0" smtClean="0">
                <a:latin typeface="Times New Roman" pitchFamily="18" charset="0"/>
                <a:cs typeface="Times New Roman" pitchFamily="18" charset="0"/>
              </a:rPr>
              <a:t>A Just Condemnation!</a:t>
            </a:r>
            <a:endParaRPr lang="en-US" sz="3600" dirty="0">
              <a:latin typeface="Times New Roman" pitchFamily="18" charset="0"/>
              <a:cs typeface="Times New Roman" pitchFamily="18" charset="0"/>
            </a:endParaRPr>
          </a:p>
        </p:txBody>
      </p:sp>
      <p:sp>
        <p:nvSpPr>
          <p:cNvPr id="6" name="Content Placeholder 5"/>
          <p:cNvSpPr>
            <a:spLocks noGrp="1"/>
          </p:cNvSpPr>
          <p:nvPr>
            <p:ph idx="1"/>
          </p:nvPr>
        </p:nvSpPr>
        <p:spPr>
          <a:xfrm>
            <a:off x="457200" y="1447800"/>
            <a:ext cx="8229600" cy="5410200"/>
          </a:xfrm>
        </p:spPr>
        <p:txBody>
          <a:bodyPr>
            <a:normAutofit/>
          </a:bodyPr>
          <a:lstStyle/>
          <a:p>
            <a:r>
              <a:rPr lang="en-US" sz="3600" b="1" i="1" dirty="0" smtClean="0"/>
              <a:t>“Entrusted with</a:t>
            </a:r>
            <a:r>
              <a:rPr lang="en-US" sz="3600" dirty="0" smtClean="0"/>
              <a:t> </a:t>
            </a:r>
            <a:r>
              <a:rPr lang="en-US" sz="3600" b="1" i="1" dirty="0" smtClean="0"/>
              <a:t>the Oracles of God” </a:t>
            </a:r>
            <a:r>
              <a:rPr lang="en-US" sz="2800" dirty="0" smtClean="0">
                <a:solidFill>
                  <a:srgbClr val="FF0000"/>
                </a:solidFill>
              </a:rPr>
              <a:t>(v.2)</a:t>
            </a:r>
          </a:p>
          <a:p>
            <a:pPr>
              <a:buNone/>
            </a:pPr>
            <a:endParaRPr lang="en-US" sz="1200" dirty="0" smtClean="0"/>
          </a:p>
          <a:p>
            <a:r>
              <a:rPr lang="en-US" sz="3600" i="1" dirty="0" smtClean="0"/>
              <a:t>“For I bear them witness that they have a zeal for God, but not according to knowledge.  For, being ignorant of the righteousness of God, and seeking to establish their own, they did not submit to God’s righteousness.” </a:t>
            </a:r>
          </a:p>
          <a:p>
            <a:pPr>
              <a:buNone/>
            </a:pPr>
            <a:r>
              <a:rPr lang="en-US" sz="3600" dirty="0" smtClean="0"/>
              <a:t>						</a:t>
            </a:r>
            <a:r>
              <a:rPr lang="en-US" sz="3600" dirty="0" smtClean="0">
                <a:solidFill>
                  <a:srgbClr val="FF0000"/>
                </a:solidFill>
              </a:rPr>
              <a:t>(Rom. 10:1-3)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923</TotalTime>
  <Words>1365</Words>
  <Application>Microsoft Office PowerPoint</Application>
  <PresentationFormat>On-screen Show (4:3)</PresentationFormat>
  <Paragraphs>96</Paragraphs>
  <Slides>16</Slides>
  <Notes>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Slide 2</vt:lpstr>
      <vt:lpstr>A Just Condemnation!</vt:lpstr>
      <vt:lpstr>Issues Raised:</vt:lpstr>
      <vt:lpstr>Objections Refuted (3:1-8)</vt:lpstr>
      <vt:lpstr>Honored Privileges Imply  Duties &amp; Responsibilities.  </vt:lpstr>
      <vt:lpstr>Rembrandt’s ‘Night Watch’</vt:lpstr>
      <vt:lpstr>A contemporary parallel to the Jewish inherited birthright:</vt:lpstr>
      <vt:lpstr>A Just Condemnation!</vt:lpstr>
      <vt:lpstr>Sin’s Consequence – (Rom. 3.9-20) </vt:lpstr>
      <vt:lpstr>Psalms, Isaiah &amp; Ecclesiastes</vt:lpstr>
      <vt:lpstr>The Question Revised</vt:lpstr>
      <vt:lpstr>Total Depravity</vt:lpstr>
      <vt:lpstr>Sin Touches Us In Every Part</vt:lpstr>
      <vt:lpstr>Total Depravity</vt:lpstr>
      <vt:lpstr>Discussion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Law &amp; God’s Righteousness</dc:title>
  <dc:creator>Ridge Orr</dc:creator>
  <cp:lastModifiedBy>Ridge Orr</cp:lastModifiedBy>
  <cp:revision>98</cp:revision>
  <dcterms:created xsi:type="dcterms:W3CDTF">2014-09-23T02:15:35Z</dcterms:created>
  <dcterms:modified xsi:type="dcterms:W3CDTF">2014-10-07T02:47:35Z</dcterms:modified>
</cp:coreProperties>
</file>